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74" r:id="rId3"/>
    <p:sldId id="293" r:id="rId4"/>
    <p:sldId id="281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3" r:id="rId21"/>
    <p:sldId id="282" r:id="rId22"/>
    <p:sldId id="284" r:id="rId23"/>
    <p:sldId id="285" r:id="rId24"/>
    <p:sldId id="294" r:id="rId25"/>
    <p:sldId id="286" r:id="rId26"/>
    <p:sldId id="287" r:id="rId27"/>
    <p:sldId id="288" r:id="rId28"/>
    <p:sldId id="289" r:id="rId29"/>
    <p:sldId id="290" r:id="rId30"/>
    <p:sldId id="283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937"/>
    <a:srgbClr val="66FF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388E9-1A82-441C-951E-A443CB13A6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79678F1-7723-4972-9A58-D16EC28CD001}">
      <dgm:prSet phldrT="[Text]"/>
      <dgm:spPr/>
      <dgm:t>
        <a:bodyPr/>
        <a:lstStyle/>
        <a:p>
          <a:r>
            <a:rPr lang="en-US" dirty="0" smtClean="0"/>
            <a:t>Literacy Coalition of Palm Beach County-Literacy AmeriCorps</a:t>
          </a:r>
          <a:endParaRPr lang="en-US" dirty="0"/>
        </a:p>
      </dgm:t>
    </dgm:pt>
    <dgm:pt modelId="{9DA7E769-94E9-458C-BA3E-6A3F383710CA}" type="parTrans" cxnId="{327B34FD-C206-46D1-BE36-78F791C3CC2F}">
      <dgm:prSet/>
      <dgm:spPr/>
      <dgm:t>
        <a:bodyPr/>
        <a:lstStyle/>
        <a:p>
          <a:endParaRPr lang="en-US"/>
        </a:p>
      </dgm:t>
    </dgm:pt>
    <dgm:pt modelId="{4869468A-635D-47FD-9C2A-530E10891909}" type="sibTrans" cxnId="{327B34FD-C206-46D1-BE36-78F791C3CC2F}">
      <dgm:prSet/>
      <dgm:spPr/>
      <dgm:t>
        <a:bodyPr/>
        <a:lstStyle/>
        <a:p>
          <a:endParaRPr lang="en-US"/>
        </a:p>
      </dgm:t>
    </dgm:pt>
    <dgm:pt modelId="{2F215952-ED08-45E2-AFA8-A5812607FFAD}">
      <dgm:prSet phldrT="[Text]"/>
      <dgm:spPr/>
      <dgm:t>
        <a:bodyPr/>
        <a:lstStyle/>
        <a:p>
          <a:r>
            <a:rPr lang="en-US" dirty="0" smtClean="0"/>
            <a:t>Volunteer Florida, The Governor’s Commission on Volunteerism and Community Service</a:t>
          </a:r>
          <a:endParaRPr lang="en-US" dirty="0"/>
        </a:p>
      </dgm:t>
    </dgm:pt>
    <dgm:pt modelId="{532D19DD-53E7-4952-A6A0-D3AC445C64E3}" type="parTrans" cxnId="{EBCEF922-FB06-4885-8DFC-107C7A7FABA0}">
      <dgm:prSet/>
      <dgm:spPr/>
      <dgm:t>
        <a:bodyPr/>
        <a:lstStyle/>
        <a:p>
          <a:endParaRPr lang="en-US"/>
        </a:p>
      </dgm:t>
    </dgm:pt>
    <dgm:pt modelId="{7BEC28C0-341E-4C32-897D-F9EAED92E486}" type="sibTrans" cxnId="{EBCEF922-FB06-4885-8DFC-107C7A7FABA0}">
      <dgm:prSet/>
      <dgm:spPr/>
      <dgm:t>
        <a:bodyPr/>
        <a:lstStyle/>
        <a:p>
          <a:endParaRPr lang="en-US"/>
        </a:p>
      </dgm:t>
    </dgm:pt>
    <dgm:pt modelId="{D3E9E4FD-A660-40AC-B549-BC020662883F}">
      <dgm:prSet phldrT="[Text]"/>
      <dgm:spPr/>
      <dgm:t>
        <a:bodyPr/>
        <a:lstStyle/>
        <a:p>
          <a:r>
            <a:rPr lang="en-US" dirty="0" err="1" smtClean="0"/>
            <a:t>CNCS~The</a:t>
          </a:r>
          <a:r>
            <a:rPr lang="en-US" dirty="0" smtClean="0"/>
            <a:t> Corporation for National and Community Service</a:t>
          </a:r>
          <a:endParaRPr lang="en-US" dirty="0"/>
        </a:p>
      </dgm:t>
    </dgm:pt>
    <dgm:pt modelId="{AE24162C-F2BD-4B41-92F8-F7C01CC6AF23}" type="parTrans" cxnId="{ECF84C1D-2454-4B52-9549-E7A6C116CD94}">
      <dgm:prSet/>
      <dgm:spPr/>
      <dgm:t>
        <a:bodyPr/>
        <a:lstStyle/>
        <a:p>
          <a:endParaRPr lang="en-US"/>
        </a:p>
      </dgm:t>
    </dgm:pt>
    <dgm:pt modelId="{5F511090-7441-4767-8D8C-4C124BF37FF1}" type="sibTrans" cxnId="{ECF84C1D-2454-4B52-9549-E7A6C116CD94}">
      <dgm:prSet/>
      <dgm:spPr/>
      <dgm:t>
        <a:bodyPr/>
        <a:lstStyle/>
        <a:p>
          <a:endParaRPr lang="en-US"/>
        </a:p>
      </dgm:t>
    </dgm:pt>
    <dgm:pt modelId="{9C4A3A2B-ACE0-417D-8319-31C7140660DC}" type="pres">
      <dgm:prSet presAssocID="{99C388E9-1A82-441C-951E-A443CB13A62D}" presName="compositeShape" presStyleCnt="0">
        <dgm:presLayoutVars>
          <dgm:dir/>
          <dgm:resizeHandles/>
        </dgm:presLayoutVars>
      </dgm:prSet>
      <dgm:spPr/>
    </dgm:pt>
    <dgm:pt modelId="{BFD6FC56-2ED4-4856-A47A-A1C33ADF83CC}" type="pres">
      <dgm:prSet presAssocID="{99C388E9-1A82-441C-951E-A443CB13A62D}" presName="pyramid" presStyleLbl="node1" presStyleIdx="0" presStyleCnt="1"/>
      <dgm:spPr/>
    </dgm:pt>
    <dgm:pt modelId="{D7C07CE2-A8F8-4D9C-A4FD-54A7D2CE77F7}" type="pres">
      <dgm:prSet presAssocID="{99C388E9-1A82-441C-951E-A443CB13A62D}" presName="theList" presStyleCnt="0"/>
      <dgm:spPr/>
    </dgm:pt>
    <dgm:pt modelId="{0343F9CA-DF99-4AA0-AAF0-ED905C910437}" type="pres">
      <dgm:prSet presAssocID="{D79678F1-7723-4972-9A58-D16EC28CD00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B082-4BF9-45B9-A6DD-E50F54049E98}" type="pres">
      <dgm:prSet presAssocID="{D79678F1-7723-4972-9A58-D16EC28CD001}" presName="aSpace" presStyleCnt="0"/>
      <dgm:spPr/>
    </dgm:pt>
    <dgm:pt modelId="{D9944890-A622-4334-B95D-987EEA614D43}" type="pres">
      <dgm:prSet presAssocID="{2F215952-ED08-45E2-AFA8-A5812607FFA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C5902-6147-4022-860E-B131D746108C}" type="pres">
      <dgm:prSet presAssocID="{2F215952-ED08-45E2-AFA8-A5812607FFAD}" presName="aSpace" presStyleCnt="0"/>
      <dgm:spPr/>
    </dgm:pt>
    <dgm:pt modelId="{B673F93A-3827-4A2D-836B-5377D1F87314}" type="pres">
      <dgm:prSet presAssocID="{D3E9E4FD-A660-40AC-B549-BC020662883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BB9E7-2BBA-4915-8916-316B96BF1D45}" type="pres">
      <dgm:prSet presAssocID="{D3E9E4FD-A660-40AC-B549-BC020662883F}" presName="aSpace" presStyleCnt="0"/>
      <dgm:spPr/>
    </dgm:pt>
  </dgm:ptLst>
  <dgm:cxnLst>
    <dgm:cxn modelId="{ECF84C1D-2454-4B52-9549-E7A6C116CD94}" srcId="{99C388E9-1A82-441C-951E-A443CB13A62D}" destId="{D3E9E4FD-A660-40AC-B549-BC020662883F}" srcOrd="2" destOrd="0" parTransId="{AE24162C-F2BD-4B41-92F8-F7C01CC6AF23}" sibTransId="{5F511090-7441-4767-8D8C-4C124BF37FF1}"/>
    <dgm:cxn modelId="{5672E895-18E0-4BA0-8367-049CD8B5FA0D}" type="presOf" srcId="{99C388E9-1A82-441C-951E-A443CB13A62D}" destId="{9C4A3A2B-ACE0-417D-8319-31C7140660DC}" srcOrd="0" destOrd="0" presId="urn:microsoft.com/office/officeart/2005/8/layout/pyramid2"/>
    <dgm:cxn modelId="{EBCEF922-FB06-4885-8DFC-107C7A7FABA0}" srcId="{99C388E9-1A82-441C-951E-A443CB13A62D}" destId="{2F215952-ED08-45E2-AFA8-A5812607FFAD}" srcOrd="1" destOrd="0" parTransId="{532D19DD-53E7-4952-A6A0-D3AC445C64E3}" sibTransId="{7BEC28C0-341E-4C32-897D-F9EAED92E486}"/>
    <dgm:cxn modelId="{489A79FC-9CD8-4D61-8574-8571479E7519}" type="presOf" srcId="{2F215952-ED08-45E2-AFA8-A5812607FFAD}" destId="{D9944890-A622-4334-B95D-987EEA614D43}" srcOrd="0" destOrd="0" presId="urn:microsoft.com/office/officeart/2005/8/layout/pyramid2"/>
    <dgm:cxn modelId="{327B34FD-C206-46D1-BE36-78F791C3CC2F}" srcId="{99C388E9-1A82-441C-951E-A443CB13A62D}" destId="{D79678F1-7723-4972-9A58-D16EC28CD001}" srcOrd="0" destOrd="0" parTransId="{9DA7E769-94E9-458C-BA3E-6A3F383710CA}" sibTransId="{4869468A-635D-47FD-9C2A-530E10891909}"/>
    <dgm:cxn modelId="{27C22B4D-9688-427B-9515-D848906D559D}" type="presOf" srcId="{D79678F1-7723-4972-9A58-D16EC28CD001}" destId="{0343F9CA-DF99-4AA0-AAF0-ED905C910437}" srcOrd="0" destOrd="0" presId="urn:microsoft.com/office/officeart/2005/8/layout/pyramid2"/>
    <dgm:cxn modelId="{6F02EB61-3BD1-4048-B5B7-53F91418A15E}" type="presOf" srcId="{D3E9E4FD-A660-40AC-B549-BC020662883F}" destId="{B673F93A-3827-4A2D-836B-5377D1F87314}" srcOrd="0" destOrd="0" presId="urn:microsoft.com/office/officeart/2005/8/layout/pyramid2"/>
    <dgm:cxn modelId="{15C18BA0-EF38-450D-BFC8-148405F80371}" type="presParOf" srcId="{9C4A3A2B-ACE0-417D-8319-31C7140660DC}" destId="{BFD6FC56-2ED4-4856-A47A-A1C33ADF83CC}" srcOrd="0" destOrd="0" presId="urn:microsoft.com/office/officeart/2005/8/layout/pyramid2"/>
    <dgm:cxn modelId="{BC3F6538-3813-4C17-AD1C-965E658DA434}" type="presParOf" srcId="{9C4A3A2B-ACE0-417D-8319-31C7140660DC}" destId="{D7C07CE2-A8F8-4D9C-A4FD-54A7D2CE77F7}" srcOrd="1" destOrd="0" presId="urn:microsoft.com/office/officeart/2005/8/layout/pyramid2"/>
    <dgm:cxn modelId="{A140D987-B190-4071-8999-012B0D3131C2}" type="presParOf" srcId="{D7C07CE2-A8F8-4D9C-A4FD-54A7D2CE77F7}" destId="{0343F9CA-DF99-4AA0-AAF0-ED905C910437}" srcOrd="0" destOrd="0" presId="urn:microsoft.com/office/officeart/2005/8/layout/pyramid2"/>
    <dgm:cxn modelId="{19435C8F-DB07-40D8-A20E-B4BF4AEBA961}" type="presParOf" srcId="{D7C07CE2-A8F8-4D9C-A4FD-54A7D2CE77F7}" destId="{D6EDB082-4BF9-45B9-A6DD-E50F54049E98}" srcOrd="1" destOrd="0" presId="urn:microsoft.com/office/officeart/2005/8/layout/pyramid2"/>
    <dgm:cxn modelId="{E26800D0-4E39-473E-90B1-A3BDFD1300B8}" type="presParOf" srcId="{D7C07CE2-A8F8-4D9C-A4FD-54A7D2CE77F7}" destId="{D9944890-A622-4334-B95D-987EEA614D43}" srcOrd="2" destOrd="0" presId="urn:microsoft.com/office/officeart/2005/8/layout/pyramid2"/>
    <dgm:cxn modelId="{867F3465-5886-4DFA-BEBA-55A1FE7E610E}" type="presParOf" srcId="{D7C07CE2-A8F8-4D9C-A4FD-54A7D2CE77F7}" destId="{B5BC5902-6147-4022-860E-B131D746108C}" srcOrd="3" destOrd="0" presId="urn:microsoft.com/office/officeart/2005/8/layout/pyramid2"/>
    <dgm:cxn modelId="{6A181572-1582-45E7-874D-96665ABED29A}" type="presParOf" srcId="{D7C07CE2-A8F8-4D9C-A4FD-54A7D2CE77F7}" destId="{B673F93A-3827-4A2D-836B-5377D1F87314}" srcOrd="4" destOrd="0" presId="urn:microsoft.com/office/officeart/2005/8/layout/pyramid2"/>
    <dgm:cxn modelId="{D846E929-0189-474A-911D-2D53443080F3}" type="presParOf" srcId="{D7C07CE2-A8F8-4D9C-A4FD-54A7D2CE77F7}" destId="{138BB9E7-2BBA-4915-8916-316B96BF1D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6FC56-2ED4-4856-A47A-A1C33ADF83C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3F9CA-DF99-4AA0-AAF0-ED905C910437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Literacy Coalition of Palm Beach County-Literacy AmeriCorps</a:t>
          </a:r>
          <a:endParaRPr lang="en-US" sz="1500" kern="1200" dirty="0"/>
        </a:p>
      </dsp:txBody>
      <dsp:txXfrm>
        <a:off x="3775352" y="455027"/>
        <a:ext cx="2941875" cy="1071380"/>
      </dsp:txXfrm>
    </dsp:sp>
    <dsp:sp modelId="{D9944890-A622-4334-B95D-987EEA614D43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Volunteer Florida, The Governor’s Commission on Volunteerism and Community Service</a:t>
          </a:r>
          <a:endParaRPr lang="en-US" sz="1500" kern="1200" dirty="0"/>
        </a:p>
      </dsp:txBody>
      <dsp:txXfrm>
        <a:off x="3775352" y="1660330"/>
        <a:ext cx="2941875" cy="1071380"/>
      </dsp:txXfrm>
    </dsp:sp>
    <dsp:sp modelId="{B673F93A-3827-4A2D-836B-5377D1F87314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CNCS~The</a:t>
          </a:r>
          <a:r>
            <a:rPr lang="en-US" sz="1500" kern="1200" dirty="0" smtClean="0"/>
            <a:t> Corporation for National and Community Service</a:t>
          </a:r>
          <a:endParaRPr lang="en-US" sz="1500" kern="1200" dirty="0"/>
        </a:p>
      </dsp:txBody>
      <dsp:txXfrm>
        <a:off x="3775352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AD73-06DA-48CC-BF4C-0286F5FC2AF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B2852-6443-4D89-8C4B-C9D7A868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97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1B8FEE-8C70-4CA1-BA7F-5D301C1C132A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4C57-6982-4112-AA78-D6476660EE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If your site is open on any of the holidays or breaks feel free to serve and get hours.  Days off=0 service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2852-6443-4D89-8C4B-C9D7A8685F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hours allowed</a:t>
            </a:r>
            <a:r>
              <a:rPr lang="en-US" baseline="0" dirty="0" smtClean="0"/>
              <a:t> for service done at home-lesson planning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2852-6443-4D89-8C4B-C9D7A8685F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EFA3-E395-4379-B957-F41B60CA8E9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E9C5-E98C-491C-9FF0-3D8DB8D8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Your AmeriCorps Member Agreement &amp; Handbook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162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down and dirty </a:t>
            </a:r>
          </a:p>
          <a:p>
            <a:r>
              <a:rPr lang="en-US" b="1" dirty="0" smtClean="0"/>
              <a:t>of what you need to know.</a:t>
            </a:r>
          </a:p>
          <a:p>
            <a:r>
              <a:rPr lang="en-US" b="1" dirty="0" smtClean="0"/>
              <a:t>Literacy AmeriCorps Palm Beach County</a:t>
            </a:r>
          </a:p>
          <a:p>
            <a:r>
              <a:rPr lang="en-US" b="1" dirty="0" smtClean="0"/>
              <a:t>2013-2014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286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Other Benefits of the AC Health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/>
          </a:bodyPr>
          <a:lstStyle/>
          <a:p>
            <a:r>
              <a:rPr lang="en-US" dirty="0" smtClean="0"/>
              <a:t>Covers up to $150 for preventive doctor visits(good health check up)</a:t>
            </a:r>
          </a:p>
          <a:p>
            <a:r>
              <a:rPr lang="en-US" dirty="0" smtClean="0"/>
              <a:t>Prescription reimbursement-Keep original receipts</a:t>
            </a:r>
          </a:p>
          <a:p>
            <a:r>
              <a:rPr lang="en-US" dirty="0" smtClean="0"/>
              <a:t>Your coverage is effective today if you enroll.</a:t>
            </a:r>
          </a:p>
          <a:p>
            <a:r>
              <a:rPr lang="en-US" dirty="0" smtClean="0"/>
              <a:t>After you enroll you’ll receive an ID card in the mail in about 3 weeks.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Additional Information 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bout Your Health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/>
          <a:lstStyle/>
          <a:p>
            <a:r>
              <a:rPr lang="en-US" dirty="0" smtClean="0"/>
              <a:t>Some other benefits:</a:t>
            </a:r>
          </a:p>
          <a:p>
            <a:pPr lvl="1"/>
            <a:r>
              <a:rPr lang="en-US" dirty="0" smtClean="0"/>
              <a:t>vision and dental</a:t>
            </a:r>
          </a:p>
          <a:p>
            <a:pPr lvl="1"/>
            <a:r>
              <a:rPr lang="en-US" dirty="0" smtClean="0"/>
              <a:t>Extensive listing of providers</a:t>
            </a:r>
          </a:p>
          <a:p>
            <a:pPr lvl="1"/>
            <a:r>
              <a:rPr lang="en-US" dirty="0" smtClean="0"/>
              <a:t>Your health insurance packet has all the details.</a:t>
            </a:r>
          </a:p>
          <a:p>
            <a:pPr lvl="1"/>
            <a:r>
              <a:rPr lang="en-US" b="1" dirty="0" smtClean="0"/>
              <a:t>IMPORTANT~ You must be your own health advocate and thoroughly read and understand your health insurance plan.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Other AmeriCorps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FFFF"/>
          </a:solidFill>
        </p:spPr>
        <p:txBody>
          <a:bodyPr/>
          <a:lstStyle/>
          <a:p>
            <a:r>
              <a:rPr lang="en-US" b="1" dirty="0" smtClean="0"/>
              <a:t>Education Award </a:t>
            </a:r>
            <a:r>
              <a:rPr lang="en-US" dirty="0" smtClean="0"/>
              <a:t>of $5,550</a:t>
            </a:r>
          </a:p>
          <a:p>
            <a:pPr lvl="1"/>
            <a:r>
              <a:rPr lang="en-US" dirty="0" smtClean="0"/>
              <a:t>Subject to taxation</a:t>
            </a:r>
          </a:p>
          <a:p>
            <a:pPr lvl="1"/>
            <a:r>
              <a:rPr lang="en-US" dirty="0" smtClean="0"/>
              <a:t>Up </a:t>
            </a:r>
            <a:r>
              <a:rPr lang="en-US" smtClean="0"/>
              <a:t>to 7 </a:t>
            </a:r>
            <a:r>
              <a:rPr lang="en-US" dirty="0" smtClean="0"/>
              <a:t>years to use it</a:t>
            </a:r>
          </a:p>
          <a:p>
            <a:pPr lvl="1"/>
            <a:r>
              <a:rPr lang="en-US" dirty="0" smtClean="0"/>
              <a:t>Can be used to pay off qualified student loans</a:t>
            </a:r>
          </a:p>
          <a:p>
            <a:pPr lvl="1"/>
            <a:r>
              <a:rPr lang="en-US" dirty="0" smtClean="0"/>
              <a:t>Manage the award online through the My AmeriCorps portal</a:t>
            </a:r>
          </a:p>
          <a:p>
            <a:pPr lvl="1"/>
            <a:r>
              <a:rPr lang="en-US" dirty="0" smtClean="0"/>
              <a:t>If you fail to complete your service commitment or meet your minimum hours=Forfeit Ed Award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FFFF"/>
          </a:solidFill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Student Loan Forbearance </a:t>
            </a:r>
            <a:r>
              <a:rPr lang="en-US" dirty="0" smtClean="0"/>
              <a:t>of qualified student loans-create forbearance forms online through My AmeriCorps.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Upon completion of service The National Service Trust will pay </a:t>
            </a:r>
            <a:r>
              <a:rPr lang="en-US" b="1" dirty="0" smtClean="0"/>
              <a:t>interest on loans </a:t>
            </a:r>
            <a:r>
              <a:rPr lang="en-US" dirty="0" smtClean="0"/>
              <a:t>that have been in forbearance.</a:t>
            </a:r>
          </a:p>
          <a:p>
            <a:r>
              <a:rPr lang="en-US" sz="2800" dirty="0" smtClean="0"/>
              <a:t>Childcare Benefit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You need to know</a:t>
            </a:r>
            <a:r>
              <a:rPr lang="en-US" dirty="0" smtClean="0"/>
              <a:t>: Upon completion or termination of service, AC members are </a:t>
            </a:r>
            <a:r>
              <a:rPr lang="en-US" b="1" dirty="0" smtClean="0">
                <a:solidFill>
                  <a:srgbClr val="C00000"/>
                </a:solidFill>
              </a:rPr>
              <a:t>not </a:t>
            </a:r>
            <a:r>
              <a:rPr lang="en-US" dirty="0" smtClean="0"/>
              <a:t>eligible for unemployment compensation.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AmeriCorps</a:t>
            </a:r>
            <a:br>
              <a:rPr lang="en-US" dirty="0" smtClean="0"/>
            </a:br>
            <a:r>
              <a:rPr lang="en-US" dirty="0" smtClean="0"/>
              <a:t>A Federally Funded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that there are non negotiable rules we are held to.</a:t>
            </a:r>
          </a:p>
          <a:p>
            <a:r>
              <a:rPr lang="en-US" dirty="0" smtClean="0"/>
              <a:t>The big ones pertain to Prohibited Activities, Service Logs (time sheets), Appropriate Service Activities and Service Gear.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Picture 4" descr="cnc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680" y="4876800"/>
            <a:ext cx="3561920" cy="157911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meriCorp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571500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  <a:p>
            <a:pPr algn="ctr"/>
            <a:endParaRPr lang="en-US" sz="2000" b="1" dirty="0"/>
          </a:p>
          <a:p>
            <a:pPr algn="ctr"/>
            <a:r>
              <a:rPr lang="en-US" sz="6600" b="1" dirty="0" smtClean="0"/>
              <a:t>R3PU &amp; A</a:t>
            </a:r>
            <a:endParaRPr lang="en-US" sz="6600" b="1" dirty="0"/>
          </a:p>
          <a:p>
            <a:pPr algn="ctr"/>
            <a:endParaRPr lang="en-US" sz="2800" b="1" dirty="0"/>
          </a:p>
          <a:p>
            <a:pPr algn="ctr"/>
            <a:r>
              <a:rPr lang="en-US" sz="3600" b="1" i="1" dirty="0"/>
              <a:t>Religion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3600" b="1" i="1" dirty="0"/>
              <a:t>Politics</a:t>
            </a:r>
          </a:p>
          <a:p>
            <a:pPr algn="ctr"/>
            <a:r>
              <a:rPr lang="en-US" sz="3600" b="1" i="1" dirty="0"/>
              <a:t>Protests</a:t>
            </a:r>
          </a:p>
          <a:p>
            <a:pPr algn="ctr"/>
            <a:r>
              <a:rPr lang="en-US" sz="3600" b="1" i="1" dirty="0"/>
              <a:t>Profit</a:t>
            </a:r>
          </a:p>
          <a:p>
            <a:pPr algn="ctr"/>
            <a:endParaRPr lang="en-US" b="1" i="1" dirty="0"/>
          </a:p>
          <a:p>
            <a:pPr algn="ctr"/>
            <a:r>
              <a:rPr lang="en-US" sz="3600" b="1" i="1" dirty="0" smtClean="0"/>
              <a:t>Unions</a:t>
            </a:r>
          </a:p>
          <a:p>
            <a:pPr algn="ctr"/>
            <a:r>
              <a:rPr lang="en-US" sz="3600" b="1" i="1" dirty="0" smtClean="0"/>
              <a:t>Abortion Services</a:t>
            </a:r>
            <a:endParaRPr lang="en-US" sz="3600" b="1" i="1" dirty="0"/>
          </a:p>
          <a:p>
            <a:endParaRPr lang="en-US" sz="3600" b="1" i="1" dirty="0"/>
          </a:p>
          <a:p>
            <a:endParaRPr lang="en-US" dirty="0"/>
          </a:p>
        </p:txBody>
      </p:sp>
      <p:pic>
        <p:nvPicPr>
          <p:cNvPr id="3076" name="Picture 6" descr="vf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715000"/>
            <a:ext cx="1333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2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2438400"/>
            <a:ext cx="24336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1600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Prohibited Activities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*</a:t>
            </a:r>
            <a:r>
              <a:rPr lang="en-US" sz="4000" dirty="0" smtClean="0">
                <a:solidFill>
                  <a:srgbClr val="002060"/>
                </a:solidFill>
              </a:rPr>
              <a:t>voter registration drives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*attempting to influence legislation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*participating in events that advocate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for or against parties, platforms,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candidates, legislation or elected officials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** Prohibited Activities apply to your AmeriCorps time, not what you do in your private life.    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AmeriCorps Service Logs (Time Sheets)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Service logs are considered legal documents and are subject to federal audit.</a:t>
            </a:r>
          </a:p>
          <a:p>
            <a:r>
              <a:rPr lang="en-US" sz="2800" dirty="0" smtClean="0"/>
              <a:t>You’ll be provided with training by Brad on how to complete them.</a:t>
            </a:r>
          </a:p>
          <a:p>
            <a:r>
              <a:rPr lang="en-US" sz="2800" dirty="0" smtClean="0"/>
              <a:t>They must be accurate and submitted on time.</a:t>
            </a:r>
          </a:p>
          <a:p>
            <a:r>
              <a:rPr lang="en-US" sz="2800" dirty="0" smtClean="0"/>
              <a:t>Falsifying service logs can result in dismissal, financial penalties and legal prosecution-OUCH!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139337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Represent</a:t>
            </a:r>
            <a:endParaRPr lang="en-US" dirty="0"/>
          </a:p>
        </p:txBody>
      </p:sp>
      <p:pic>
        <p:nvPicPr>
          <p:cNvPr id="4" name="Content Placeholder 3" descr="new AmeriCorps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8476" y="3099657"/>
            <a:ext cx="1527048" cy="152704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Always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appropriate service gear during service activities-name badges &amp; pins daily, t shirts for service projects and team events</a:t>
            </a:r>
          </a:p>
          <a:p>
            <a:r>
              <a:rPr lang="en-US" dirty="0" smtClean="0"/>
              <a:t>Display AC Site Signs at your Service Site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ebruary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962400"/>
            <a:ext cx="3427214" cy="25714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More fun facts you need to know as a Literacy AmeriCorps Member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Rules and </a:t>
            </a:r>
            <a:r>
              <a:rPr lang="en-US" dirty="0" err="1" smtClean="0"/>
              <a:t>Regs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6101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Attendance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Serve 40 hours per week. This includes time at your site, approved Saturday projects, Friday training meetings. </a:t>
            </a:r>
          </a:p>
          <a:p>
            <a:r>
              <a:rPr lang="en-US" dirty="0" smtClean="0"/>
              <a:t>1700 + hours in 11 months</a:t>
            </a:r>
          </a:p>
          <a:p>
            <a:r>
              <a:rPr lang="en-US" dirty="0" smtClean="0"/>
              <a:t>Service Sites: Monday - Thursday</a:t>
            </a:r>
          </a:p>
          <a:p>
            <a:r>
              <a:rPr lang="en-US" dirty="0" smtClean="0"/>
              <a:t>Team training meetings: every Friday</a:t>
            </a:r>
          </a:p>
          <a:p>
            <a:r>
              <a:rPr lang="en-US" dirty="0" smtClean="0"/>
              <a:t>Saturday Service Projects:  2 per month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Holiday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Holiday Breaks follow the PBC School District Calendar:</a:t>
            </a:r>
          </a:p>
          <a:p>
            <a:pPr lvl="1"/>
            <a:r>
              <a:rPr lang="en-US" dirty="0" smtClean="0"/>
              <a:t>Thanksgiving: November 27-29</a:t>
            </a:r>
          </a:p>
          <a:p>
            <a:pPr lvl="1"/>
            <a:r>
              <a:rPr lang="en-US" dirty="0" smtClean="0"/>
              <a:t>Winter Break: December 23-January 2</a:t>
            </a:r>
          </a:p>
          <a:p>
            <a:pPr lvl="1"/>
            <a:r>
              <a:rPr lang="en-US" dirty="0" smtClean="0"/>
              <a:t>Spring Break: March 17-21 </a:t>
            </a:r>
          </a:p>
          <a:p>
            <a:pPr lvl="2"/>
            <a:r>
              <a:rPr lang="en-US" dirty="0" smtClean="0"/>
              <a:t>The annual  AmeriCorps retreat will take place during this break, March 19-21.</a:t>
            </a:r>
          </a:p>
          <a:p>
            <a:pPr lvl="2">
              <a:buNone/>
            </a:pPr>
            <a:r>
              <a:rPr lang="en-US" dirty="0" smtClean="0"/>
              <a:t>Other Holidays include Memorial Day, July 4</a:t>
            </a:r>
            <a:r>
              <a:rPr lang="en-US" baseline="30000" dirty="0" smtClean="0"/>
              <a:t>th</a:t>
            </a:r>
            <a:r>
              <a:rPr lang="en-US" dirty="0" smtClean="0"/>
              <a:t>, Labor Day</a:t>
            </a:r>
          </a:p>
          <a:p>
            <a:pPr lvl="2">
              <a:buNone/>
            </a:pPr>
            <a:r>
              <a:rPr lang="en-US" dirty="0" smtClean="0"/>
              <a:t>MLK Day is a National Day of Service</a:t>
            </a:r>
          </a:p>
          <a:p>
            <a:pPr lvl="2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If your site is open on any of the holidays or breaks feel free to serve &amp; get hours. Days off=0 service hours!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Save the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January 3, 2014 is a mandatory training day.</a:t>
            </a:r>
          </a:p>
          <a:p>
            <a:r>
              <a:rPr lang="en-US" dirty="0" smtClean="0"/>
              <a:t>If you are absent = you’ll lose a stipend check for the pay period.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3810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35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Absence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2 planned absences per year from a Friday meeting; 2 per year from service site.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Submit absence request for prior approval.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Don’t</a:t>
            </a:r>
            <a:r>
              <a:rPr lang="en-US" dirty="0" smtClean="0">
                <a:solidFill>
                  <a:srgbClr val="0070C0"/>
                </a:solidFill>
              </a:rPr>
              <a:t> ask for additional time off. Seriously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447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Sick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Always</a:t>
            </a:r>
            <a:r>
              <a:rPr lang="en-US" dirty="0" smtClean="0"/>
              <a:t> call your site supervisor to notify that you will be absent due to illness.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Always</a:t>
            </a:r>
            <a:r>
              <a:rPr lang="en-US" dirty="0" smtClean="0"/>
              <a:t> call, text or email Audrey and Brad if you are going to be out sick from your site, a service project or a Friday meeting.</a:t>
            </a:r>
          </a:p>
          <a:p>
            <a:r>
              <a:rPr lang="en-US" dirty="0" smtClean="0"/>
              <a:t>Record sick days on your service logs.</a:t>
            </a:r>
            <a:endParaRPr lang="en-US" dirty="0"/>
          </a:p>
        </p:txBody>
      </p:sp>
      <p:pic>
        <p:nvPicPr>
          <p:cNvPr id="1026" name="Picture 2" descr="http://t1.gstatic.com/images?q=tbn:ANd9GcTU8hZVKf1mhnhd9H6_sw-_lb2ON42H9QDJwObFk6Se7SoQVPeoC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Check  email daily and </a:t>
            </a:r>
            <a:r>
              <a:rPr lang="en-US" b="1" dirty="0" smtClean="0">
                <a:solidFill>
                  <a:srgbClr val="0070C0"/>
                </a:solidFill>
              </a:rPr>
              <a:t>reply</a:t>
            </a:r>
            <a:r>
              <a:rPr lang="en-US" dirty="0" smtClean="0"/>
              <a:t> to requests for information.  This is our primary way to contact you out in the field.</a:t>
            </a:r>
          </a:p>
          <a:p>
            <a:r>
              <a:rPr lang="en-US" dirty="0" smtClean="0"/>
              <a:t>Acknowledge receipt of important information.</a:t>
            </a:r>
          </a:p>
          <a:p>
            <a:r>
              <a:rPr lang="en-US" dirty="0" smtClean="0"/>
              <a:t>Use the Google calendar.</a:t>
            </a:r>
          </a:p>
          <a:p>
            <a:r>
              <a:rPr lang="en-US" dirty="0" smtClean="0"/>
              <a:t>Read the Coalition Social Networking Policy.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 b="-18360"/>
          <a:stretch/>
        </p:blipFill>
        <p:spPr bwMode="auto">
          <a:xfrm>
            <a:off x="5343808" y="3733800"/>
            <a:ext cx="2470735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Allowable Service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Activities from your site position description</a:t>
            </a:r>
          </a:p>
          <a:p>
            <a:r>
              <a:rPr lang="en-US" dirty="0" smtClean="0"/>
              <a:t>Teach, tutor, mentor, lesson &amp; project plan,  student assessment, complete reports </a:t>
            </a:r>
            <a:r>
              <a:rPr lang="en-US" b="1" dirty="0" smtClean="0">
                <a:solidFill>
                  <a:srgbClr val="0070C0"/>
                </a:solidFill>
              </a:rPr>
              <a:t>at your site</a:t>
            </a:r>
          </a:p>
          <a:p>
            <a:r>
              <a:rPr lang="en-US" dirty="0" smtClean="0"/>
              <a:t>Training at your sites or with your AC team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Approved service projects </a:t>
            </a:r>
            <a:r>
              <a:rPr lang="en-US" dirty="0" smtClean="0"/>
              <a:t>with your AC team members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4902200"/>
            <a:ext cx="2362200" cy="157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Safety and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Members may not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alone at a service site without site staff present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utor students at a private residence or any unauthorized site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transportation for students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**If at any time you feel your safety is at </a:t>
            </a:r>
          </a:p>
          <a:p>
            <a:pPr lvl="1">
              <a:buNone/>
            </a:pPr>
            <a:r>
              <a:rPr lang="en-US" dirty="0" smtClean="0"/>
              <a:t>     risk during service contact Audrey or Brad.</a:t>
            </a:r>
            <a:endParaRPr lang="en-US" dirty="0"/>
          </a:p>
        </p:txBody>
      </p:sp>
      <p:pic>
        <p:nvPicPr>
          <p:cNvPr id="2050" name="Picture 2" descr="C:\Users\amcdonough\AppData\Local\Microsoft\Windows\Temporary Internet Files\Content.IE5\OBNB26A7\MP9004226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219200" cy="18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9" t="17008" r="23435" b="6626"/>
          <a:stretch/>
        </p:blipFill>
        <p:spPr bwMode="auto">
          <a:xfrm>
            <a:off x="0" y="685799"/>
            <a:ext cx="8948596" cy="52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0035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Fundraising, Yes &amp;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Yes:  You can fundraise in support of service activities. For example: organizing a book drive for a literacy program, seeking donations for a service project.  </a:t>
            </a:r>
            <a:r>
              <a:rPr lang="en-US" b="1" dirty="0" smtClean="0">
                <a:solidFill>
                  <a:srgbClr val="0070C0"/>
                </a:solidFill>
              </a:rPr>
              <a:t>Any of these activities must be approved first.</a:t>
            </a:r>
          </a:p>
          <a:p>
            <a:r>
              <a:rPr lang="en-US" dirty="0" smtClean="0"/>
              <a:t>NO: participating in activities or events to raise funds for a program’s operating expenses, grant writing etc.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Keep your 1700 hours in mind as you begin your service year.  </a:t>
            </a:r>
            <a:r>
              <a:rPr lang="en-US" b="1" dirty="0" smtClean="0">
                <a:solidFill>
                  <a:srgbClr val="0070C0"/>
                </a:solidFill>
              </a:rPr>
              <a:t>Be proactive and look for ways you can contribute, even if it means going the extra mile. </a:t>
            </a:r>
          </a:p>
          <a:p>
            <a:r>
              <a:rPr lang="en-US" dirty="0" smtClean="0"/>
              <a:t>Your year will fly by so make the most of this experience, even the challenges.</a:t>
            </a:r>
          </a:p>
          <a:p>
            <a:r>
              <a:rPr lang="en-US" dirty="0" smtClean="0"/>
              <a:t>Take time to get to know your AmeriCorps team members.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Lastly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Now that you know about the rules, make it a great year, give it your all, and HAVE FUN!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Great opportunities to help others seldom come, but small ones surround us daily”.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1" t="6331" r="11850" b="6460"/>
          <a:stretch/>
        </p:blipFill>
        <p:spPr bwMode="auto">
          <a:xfrm>
            <a:off x="25667" y="246707"/>
            <a:ext cx="911833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4" t="5987" r="16582" b="7211"/>
          <a:stretch/>
        </p:blipFill>
        <p:spPr bwMode="auto">
          <a:xfrm>
            <a:off x="228600" y="410547"/>
            <a:ext cx="8350899" cy="59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Term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Your service begins today and ends July 11, 2014 or no later than July 31, 2014 </a:t>
            </a:r>
            <a:endParaRPr lang="en-US" dirty="0"/>
          </a:p>
          <a:p>
            <a:r>
              <a:rPr lang="en-US" dirty="0" smtClean="0"/>
              <a:t>You must complete a </a:t>
            </a:r>
            <a:r>
              <a:rPr lang="en-US" b="1" dirty="0" smtClean="0"/>
              <a:t>minimum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1700</a:t>
            </a:r>
            <a:r>
              <a:rPr lang="en-US" dirty="0" smtClean="0"/>
              <a:t> hours. You are strongly encouraged to complete </a:t>
            </a:r>
            <a:r>
              <a:rPr lang="en-US" b="1" dirty="0" smtClean="0"/>
              <a:t>1725</a:t>
            </a:r>
            <a:r>
              <a:rPr lang="en-US" dirty="0" smtClean="0"/>
              <a:t> hours for this program.  </a:t>
            </a:r>
          </a:p>
          <a:p>
            <a:r>
              <a:rPr lang="en-US" dirty="0" smtClean="0"/>
              <a:t>No worries; if you do all the right things you’ll have no problem completing hours.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All Service Activities =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 Your Site</a:t>
            </a:r>
          </a:p>
          <a:p>
            <a:pPr lvl="1"/>
            <a:r>
              <a:rPr lang="en-US" dirty="0" smtClean="0"/>
              <a:t>Including teaching, tutoring, mentoring, lesson planning, preparing reports, supporting volunteers and working on student assessments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Member Training Meetings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Approved</a:t>
            </a:r>
            <a:r>
              <a:rPr lang="en-US" dirty="0" smtClean="0"/>
              <a:t> Saturday Service Projects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Member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3E937"/>
          </a:solidFill>
        </p:spPr>
        <p:txBody>
          <a:bodyPr/>
          <a:lstStyle/>
          <a:p>
            <a:r>
              <a:rPr lang="en-US" b="1" dirty="0" smtClean="0"/>
              <a:t>Living Allowance</a:t>
            </a:r>
          </a:p>
          <a:p>
            <a:pPr lvl="1"/>
            <a:r>
              <a:rPr lang="en-US" b="1" dirty="0" smtClean="0"/>
              <a:t>$ 484 per pay period, before taxes~25 pay periods</a:t>
            </a:r>
          </a:p>
          <a:p>
            <a:pPr lvl="1"/>
            <a:r>
              <a:rPr lang="en-US" dirty="0" smtClean="0"/>
              <a:t>It is paid through direct deposit.</a:t>
            </a:r>
          </a:p>
          <a:p>
            <a:pPr lvl="1"/>
            <a:r>
              <a:rPr lang="en-US" dirty="0" smtClean="0"/>
              <a:t>Your first check will be issued on August 21.</a:t>
            </a:r>
          </a:p>
          <a:p>
            <a:pPr lvl="1"/>
            <a:r>
              <a:rPr lang="en-US" dirty="0" smtClean="0"/>
              <a:t>The living allowance is only distributed to a member who is </a:t>
            </a:r>
            <a:r>
              <a:rPr lang="en-US" b="1" dirty="0" smtClean="0">
                <a:solidFill>
                  <a:srgbClr val="FF0000"/>
                </a:solidFill>
              </a:rPr>
              <a:t>“actively” </a:t>
            </a:r>
            <a:r>
              <a:rPr lang="en-US" dirty="0" smtClean="0"/>
              <a:t>serving.  Translation:</a:t>
            </a:r>
          </a:p>
          <a:p>
            <a:pPr lvl="1">
              <a:buNone/>
            </a:pPr>
            <a:r>
              <a:rPr lang="en-US" dirty="0" smtClean="0"/>
              <a:t>           If you are absent for an entire 2 week pay      	     period, no check.</a:t>
            </a:r>
          </a:p>
          <a:p>
            <a:endParaRPr lang="en-US" b="1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CorpsNetwork</a:t>
            </a:r>
            <a:r>
              <a:rPr lang="en-US" dirty="0" smtClean="0"/>
              <a:t> Health Insurance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$100 deductible</a:t>
            </a:r>
          </a:p>
          <a:p>
            <a:r>
              <a:rPr lang="en-US" dirty="0" smtClean="0"/>
              <a:t>The plan pays 80% of eligible expenses for medical care and prescriptions-you pay 20%</a:t>
            </a:r>
          </a:p>
          <a:p>
            <a:r>
              <a:rPr lang="en-US" dirty="0" smtClean="0"/>
              <a:t>Once you have paid $1000 out of pocket, the plan will pay 100% for covered medical expenses and prescriptions up to the benefit limits of $50,000. </a:t>
            </a:r>
            <a:endParaRPr lang="en-US" dirty="0"/>
          </a:p>
          <a:p>
            <a:r>
              <a:rPr lang="en-US" dirty="0" smtClean="0"/>
              <a:t>www.summitamerica-ins.com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1207</Words>
  <Application>Microsoft Office PowerPoint</Application>
  <PresentationFormat>On-screen Show (4:3)</PresentationFormat>
  <Paragraphs>150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Your AmeriCorps Member Agreement &amp; Handbook</vt:lpstr>
      <vt:lpstr>Who’s Who?</vt:lpstr>
      <vt:lpstr>Slide 3</vt:lpstr>
      <vt:lpstr>Slide 4</vt:lpstr>
      <vt:lpstr>Slide 5</vt:lpstr>
      <vt:lpstr>Term of Service</vt:lpstr>
      <vt:lpstr>All Service Activities = Hours</vt:lpstr>
      <vt:lpstr>Member Benefits</vt:lpstr>
      <vt:lpstr>The CorpsNetwork Health Insurance  </vt:lpstr>
      <vt:lpstr>Other Benefits of the AC Health Plan</vt:lpstr>
      <vt:lpstr>Additional Information  About Your Health Plan</vt:lpstr>
      <vt:lpstr>Other AmeriCorps Benefits</vt:lpstr>
      <vt:lpstr>And</vt:lpstr>
      <vt:lpstr>AmeriCorps A Federally Funded Program</vt:lpstr>
      <vt:lpstr>Slide 15</vt:lpstr>
      <vt:lpstr>         Examples of Prohibited Activities  *voter registration drives *attempting to influence legislation *participating in events that advocate for or against parties, platforms,  candidates, legislation or elected officials ** Prohibited Activities apply to your AmeriCorps time, not what you do in your private life.     </vt:lpstr>
      <vt:lpstr>AmeriCorps Service Logs (Time Sheets)</vt:lpstr>
      <vt:lpstr>Represent</vt:lpstr>
      <vt:lpstr>Always</vt:lpstr>
      <vt:lpstr>Handbook Highlights</vt:lpstr>
      <vt:lpstr>Rules and Regs </vt:lpstr>
      <vt:lpstr>Attendance Policies</vt:lpstr>
      <vt:lpstr>Holiday Policy</vt:lpstr>
      <vt:lpstr>Save the Date</vt:lpstr>
      <vt:lpstr>Absence Requests</vt:lpstr>
      <vt:lpstr>Sick Days</vt:lpstr>
      <vt:lpstr>Communication</vt:lpstr>
      <vt:lpstr>Allowable Service Activities</vt:lpstr>
      <vt:lpstr>Safety and Service</vt:lpstr>
      <vt:lpstr>Fundraising, Yes &amp; No</vt:lpstr>
      <vt:lpstr>Time Management</vt:lpstr>
      <vt:lpstr>Lastly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AmeriCorps Member Agreement</dc:title>
  <dc:creator>amcdonough</dc:creator>
  <cp:lastModifiedBy>Cat</cp:lastModifiedBy>
  <cp:revision>115</cp:revision>
  <dcterms:created xsi:type="dcterms:W3CDTF">2009-08-19T14:48:30Z</dcterms:created>
  <dcterms:modified xsi:type="dcterms:W3CDTF">2013-10-28T17:27:44Z</dcterms:modified>
</cp:coreProperties>
</file>