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21"/>
  </p:notesMasterIdLst>
  <p:handoutMasterIdLst>
    <p:handoutMasterId r:id="rId22"/>
  </p:handoutMasterIdLst>
  <p:sldIdLst>
    <p:sldId id="263" r:id="rId3"/>
    <p:sldId id="264" r:id="rId4"/>
    <p:sldId id="268" r:id="rId5"/>
    <p:sldId id="280" r:id="rId6"/>
    <p:sldId id="266" r:id="rId7"/>
    <p:sldId id="269" r:id="rId8"/>
    <p:sldId id="270" r:id="rId9"/>
    <p:sldId id="271" r:id="rId10"/>
    <p:sldId id="272" r:id="rId11"/>
    <p:sldId id="273" r:id="rId12"/>
    <p:sldId id="274" r:id="rId13"/>
    <p:sldId id="275" r:id="rId14"/>
    <p:sldId id="278" r:id="rId15"/>
    <p:sldId id="282" r:id="rId16"/>
    <p:sldId id="276" r:id="rId17"/>
    <p:sldId id="279" r:id="rId18"/>
    <p:sldId id="283" r:id="rId19"/>
    <p:sldId id="28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CC0099"/>
    <a:srgbClr val="47321D"/>
    <a:srgbClr val="66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76377" autoAdjust="0"/>
  </p:normalViewPr>
  <p:slideViewPr>
    <p:cSldViewPr snapToGrid="0">
      <p:cViewPr>
        <p:scale>
          <a:sx n="66" d="100"/>
          <a:sy n="66" d="100"/>
        </p:scale>
        <p:origin x="-101" y="-62"/>
      </p:cViewPr>
      <p:guideLst>
        <p:guide orient="horz" pos="2160"/>
        <p:guide pos="3840"/>
      </p:guideLst>
    </p:cSldViewPr>
  </p:slideViewPr>
  <p:notesTextViewPr>
    <p:cViewPr>
      <p:scale>
        <a:sx n="3" d="2"/>
        <a:sy n="3" d="2"/>
      </p:scale>
      <p:origin x="0" y="0"/>
    </p:cViewPr>
  </p:notesTextViewPr>
  <p:sorterViewPr>
    <p:cViewPr>
      <p:scale>
        <a:sx n="75" d="100"/>
        <a:sy n="75" d="100"/>
      </p:scale>
      <p:origin x="0" y="0"/>
    </p:cViewPr>
  </p:sorterViewPr>
  <p:notesViewPr>
    <p:cSldViewPr snapToGrid="0" showGuides="1">
      <p:cViewPr varScale="1">
        <p:scale>
          <a:sx n="79" d="100"/>
          <a:sy n="79" d="100"/>
        </p:scale>
        <p:origin x="852"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pPr/>
              <a:t>3/10/2013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pPr/>
              <a:t>‹#›</a:t>
            </a:fld>
            <a:endParaRPr lang="en-US" dirty="0"/>
          </a:p>
        </p:txBody>
      </p:sp>
    </p:spTree>
    <p:extLst>
      <p:ext uri="{BB962C8B-B14F-4D97-AF65-F5344CB8AC3E}">
        <p14:creationId xmlns:p14="http://schemas.microsoft.com/office/powerpoint/2010/main" xmlns=""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pPr/>
              <a:t>3/10/2013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pPr/>
              <a:t>‹#›</a:t>
            </a:fld>
            <a:endParaRPr lang="en-US" dirty="0"/>
          </a:p>
        </p:txBody>
      </p:sp>
    </p:spTree>
    <p:extLst>
      <p:ext uri="{BB962C8B-B14F-4D97-AF65-F5344CB8AC3E}">
        <p14:creationId xmlns:p14="http://schemas.microsoft.com/office/powerpoint/2010/main" xmlns=""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of the needs assessment</a:t>
            </a:r>
            <a:r>
              <a:rPr lang="en-US" baseline="0" dirty="0" smtClean="0"/>
              <a:t> to determine the topics for this training. </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pPr/>
              <a:t>1</a:t>
            </a:fld>
            <a:endParaRPr lang="en-US" dirty="0"/>
          </a:p>
        </p:txBody>
      </p:sp>
    </p:spTree>
    <p:extLst>
      <p:ext uri="{BB962C8B-B14F-4D97-AF65-F5344CB8AC3E}">
        <p14:creationId xmlns:p14="http://schemas.microsoft.com/office/powerpoint/2010/main" xmlns="" val="2577267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Our highest performing teams aren’t always those with the most funding or the most staff.</a:t>
            </a:r>
          </a:p>
          <a:p>
            <a:r>
              <a:rPr lang="en-US" baseline="0" dirty="0" smtClean="0"/>
              <a:t>Their secret is that they are exceptional in these areas.</a:t>
            </a:r>
          </a:p>
          <a:p>
            <a:pPr fontAlgn="base"/>
            <a:r>
              <a:rPr lang="en-US" sz="1200" b="0" i="0" u="sng" kern="1200" dirty="0" smtClean="0">
                <a:solidFill>
                  <a:schemeClr val="tx1"/>
                </a:solidFill>
                <a:latin typeface="+mn-lt"/>
                <a:ea typeface="+mn-ea"/>
                <a:cs typeface="+mn-cs"/>
              </a:rPr>
              <a:t>Communicator: </a:t>
            </a:r>
            <a:r>
              <a:rPr lang="en-US" sz="1200" b="0" i="0" kern="1200" dirty="0" smtClean="0">
                <a:solidFill>
                  <a:schemeClr val="tx1"/>
                </a:solidFill>
                <a:latin typeface="+mn-lt"/>
                <a:ea typeface="+mn-ea"/>
                <a:cs typeface="+mn-cs"/>
              </a:rPr>
              <a:t>Active listening; providing feedback; conflict management</a:t>
            </a:r>
          </a:p>
          <a:p>
            <a:pPr fontAlgn="base"/>
            <a:r>
              <a:rPr lang="en-US" sz="1200" b="0" i="0" u="sng" kern="1200" dirty="0" smtClean="0">
                <a:solidFill>
                  <a:schemeClr val="tx1"/>
                </a:solidFill>
                <a:latin typeface="+mn-lt"/>
                <a:ea typeface="+mn-ea"/>
                <a:cs typeface="+mn-cs"/>
              </a:rPr>
              <a:t>Advisor: </a:t>
            </a:r>
            <a:r>
              <a:rPr lang="en-US" sz="1200" b="0" i="0" kern="1200" dirty="0" smtClean="0">
                <a:solidFill>
                  <a:schemeClr val="tx1"/>
                </a:solidFill>
                <a:latin typeface="+mn-lt"/>
                <a:ea typeface="+mn-ea"/>
                <a:cs typeface="+mn-cs"/>
              </a:rPr>
              <a:t>Problem solving; coaching members</a:t>
            </a:r>
          </a:p>
          <a:p>
            <a:pPr fontAlgn="base"/>
            <a:r>
              <a:rPr lang="en-US" sz="1200" b="0" i="0" u="sng" kern="1200" dirty="0" smtClean="0">
                <a:solidFill>
                  <a:schemeClr val="tx1"/>
                </a:solidFill>
                <a:latin typeface="+mn-lt"/>
                <a:ea typeface="+mn-ea"/>
                <a:cs typeface="+mn-cs"/>
              </a:rPr>
              <a:t>Team Builder: </a:t>
            </a:r>
            <a:r>
              <a:rPr lang="en-US" sz="1200" b="0" i="0" kern="1200" dirty="0" smtClean="0">
                <a:solidFill>
                  <a:schemeClr val="tx1"/>
                </a:solidFill>
                <a:latin typeface="+mn-lt"/>
                <a:ea typeface="+mn-ea"/>
                <a:cs typeface="+mn-cs"/>
              </a:rPr>
              <a:t>Building a collaborative team environment; guiding the team through stages of group development; making decisions in groups</a:t>
            </a:r>
          </a:p>
          <a:p>
            <a:pPr fontAlgn="base"/>
            <a:r>
              <a:rPr lang="en-US" sz="1200" b="0" i="0" u="sng" kern="1200" dirty="0" smtClean="0">
                <a:solidFill>
                  <a:schemeClr val="tx1"/>
                </a:solidFill>
                <a:latin typeface="+mn-lt"/>
                <a:ea typeface="+mn-ea"/>
                <a:cs typeface="+mn-cs"/>
              </a:rPr>
              <a:t>Planner/Manager: </a:t>
            </a:r>
            <a:r>
              <a:rPr lang="en-US" sz="1200" b="0" i="0" kern="1200" dirty="0" smtClean="0">
                <a:solidFill>
                  <a:schemeClr val="tx1"/>
                </a:solidFill>
                <a:latin typeface="+mn-lt"/>
                <a:ea typeface="+mn-ea"/>
                <a:cs typeface="+mn-cs"/>
              </a:rPr>
              <a:t>Planning work; setting priorities/delegating tasks; managing time; managing meetings</a:t>
            </a:r>
          </a:p>
          <a:p>
            <a:pPr fontAlgn="base"/>
            <a:r>
              <a:rPr lang="en-US" sz="1200" b="0" i="0" u="sng" kern="1200" dirty="0" smtClean="0">
                <a:solidFill>
                  <a:schemeClr val="tx1"/>
                </a:solidFill>
                <a:latin typeface="+mn-lt"/>
                <a:ea typeface="+mn-ea"/>
                <a:cs typeface="+mn-cs"/>
              </a:rPr>
              <a:t>Community Partnership Builder/AmeriCorps Representative: </a:t>
            </a:r>
            <a:r>
              <a:rPr lang="en-US" sz="1200" b="0" i="0" kern="1200" dirty="0" smtClean="0">
                <a:solidFill>
                  <a:schemeClr val="tx1"/>
                </a:solidFill>
                <a:latin typeface="+mn-lt"/>
                <a:ea typeface="+mn-ea"/>
                <a:cs typeface="+mn-cs"/>
              </a:rPr>
              <a:t>Assessing community needs; building and sustaining collaboration; public relations.</a:t>
            </a:r>
          </a:p>
          <a:p>
            <a:pPr fontAlgn="base"/>
            <a:r>
              <a:rPr lang="en-US" sz="1200" b="0" i="0" kern="1200" dirty="0" smtClean="0">
                <a:solidFill>
                  <a:schemeClr val="tx1"/>
                </a:solidFill>
                <a:latin typeface="+mn-lt"/>
                <a:ea typeface="+mn-ea"/>
                <a:cs typeface="+mn-cs"/>
              </a:rPr>
              <a:t>These are definitely the things that take a corps from good to great!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97BF0A6-9DE7-4D4F-86C7-D6F614E29483}"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Kryptonite for Bad Attitudes? – Positivity</a:t>
            </a:r>
            <a:r>
              <a:rPr lang="en-US" baseline="0" dirty="0" smtClean="0"/>
              <a:t> Everyday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You must first train yourself to think positively about even negative situations.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Think of 3 good things that were accomplished/or happened everyday!</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want a corps that gives there</a:t>
            </a:r>
            <a:r>
              <a:rPr lang="en-US" baseline="0" dirty="0" smtClean="0"/>
              <a:t> best, you have to give them YOUR BEST!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few years back I read an article by Dr. Susan Bernstein which really helped me to work daily on what I project to people. Especially the young people that I work with. It didn’t take long to notice that they were modeling my good habits. </a:t>
            </a:r>
            <a:endParaRPr lang="en-US" dirty="0" smtClean="0"/>
          </a:p>
          <a:p>
            <a:r>
              <a:rPr lang="en-US" dirty="0" smtClean="0"/>
              <a:t>Ask yourself if you want to hang on to that emotion. If you don’t, consciously let the thought go.</a:t>
            </a:r>
          </a:p>
          <a:p>
            <a:r>
              <a:rPr lang="en-US" dirty="0" smtClean="0"/>
              <a:t>The objective is to avoid getting trapped in negativity.</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Contracts, position descriptions, annual calendars with meeting dates, </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Honoring members at the end of their service term adds closure and, ideally, leaves them with an overall positive feeling. </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pPr/>
              <a:t>16</a:t>
            </a:fld>
            <a:endParaRPr lang="en-US" dirty="0"/>
          </a:p>
        </p:txBody>
      </p:sp>
    </p:spTree>
    <p:extLst>
      <p:ext uri="{BB962C8B-B14F-4D97-AF65-F5344CB8AC3E}">
        <p14:creationId xmlns:p14="http://schemas.microsoft.com/office/powerpoint/2010/main" xmlns="" val="2576915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Remember the key to Retention</a:t>
            </a:r>
            <a:r>
              <a:rPr lang="en-US" baseline="0" dirty="0" smtClean="0"/>
              <a:t> is successful Recruitment.</a:t>
            </a:r>
          </a:p>
          <a:p>
            <a:endParaRPr lang="en-US" baseline="0" dirty="0" smtClean="0"/>
          </a:p>
          <a:p>
            <a:r>
              <a:rPr lang="en-US" dirty="0" smtClean="0"/>
              <a:t>Plan – If</a:t>
            </a:r>
            <a:r>
              <a:rPr lang="en-US" baseline="0" dirty="0" smtClean="0"/>
              <a:t> you fail to plan, you essentially plan to fail. A disorganized, thrown together recruitment process usually attracts like members. </a:t>
            </a:r>
          </a:p>
          <a:p>
            <a:r>
              <a:rPr lang="en-US" baseline="0" dirty="0" smtClean="0"/>
              <a:t>Everyone who will have responsibilities for members should be involved in some aspect of the recruitment process. </a:t>
            </a:r>
          </a:p>
          <a:p>
            <a:r>
              <a:rPr lang="en-US" baseline="0" dirty="0" smtClean="0"/>
              <a:t>Make recruitment a part of your yearly plan, take members with you when you attend recruiting fairs. Use testimonials of previous members.</a:t>
            </a:r>
          </a:p>
          <a:p>
            <a:r>
              <a:rPr lang="en-US" baseline="0" dirty="0" smtClean="0"/>
              <a:t>Volunteers respond best to direct appeals.</a:t>
            </a:r>
          </a:p>
          <a:p>
            <a:r>
              <a:rPr lang="en-US" baseline="0" dirty="0" smtClean="0"/>
              <a:t>Use all of your tools – Online recruiting system, partners, current and former members, volunteer network, </a:t>
            </a:r>
            <a:r>
              <a:rPr lang="en-US" baseline="0" dirty="0" err="1" smtClean="0"/>
              <a:t>Facebook</a:t>
            </a:r>
            <a:r>
              <a:rPr lang="en-US" baseline="0" dirty="0" smtClean="0"/>
              <a:t>, Craigslist, Idealist, host a reception.</a:t>
            </a:r>
          </a:p>
          <a:p>
            <a:r>
              <a:rPr lang="en-US" baseline="0" dirty="0" smtClean="0"/>
              <a:t>Use your current volunteers as Recruitment Ambassadors. Publicly reward those volunteers/members who bring in the most recruits.</a:t>
            </a:r>
          </a:p>
          <a:p>
            <a:r>
              <a:rPr lang="en-US" baseline="0" dirty="0" smtClean="0"/>
              <a:t>Recruit during Parent Night at PTA’s.</a:t>
            </a:r>
          </a:p>
          <a:p>
            <a:r>
              <a:rPr lang="en-US" baseline="0" dirty="0" smtClean="0"/>
              <a:t>Place brochures in grocery bags, bookstores @ checkout, senior centers, libraries, doctor/dentist office, movie theatres, Laundromats, public restrooms, financial aid office, Greek organizations, civic organizations tags on partner websites. </a:t>
            </a:r>
          </a:p>
          <a:p>
            <a:r>
              <a:rPr lang="en-US" baseline="0" dirty="0" smtClean="0"/>
              <a:t>One interview session is generally NOT ENOUGH to determine if someone is a good candidate for your program. Let’s be practical, if a potential applicant has difficulty applying on-line and its not a </a:t>
            </a:r>
            <a:r>
              <a:rPr lang="en-US" baseline="0" dirty="0" err="1" smtClean="0"/>
              <a:t>MyAmeriCorps</a:t>
            </a:r>
            <a:r>
              <a:rPr lang="en-US" baseline="0" dirty="0" smtClean="0"/>
              <a:t> issue and most of their service will require computer use – this may be a red flag. If your program is in the middle of nowhere and during the interview the applicant lets you know that they do not have reliable transportation – this may be a red flag. If your program runs from 11 am until 7 pm and a potential applicant tells you during the interview that they have to be at their job at 6 pm- why would you hire them?</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resources that you put into recruiting mentors will be well spent if your efforts result in achieving your recruitment goals. </a:t>
            </a:r>
          </a:p>
          <a:p>
            <a:endParaRPr lang="en-US" dirty="0" smtClean="0"/>
          </a:p>
          <a:p>
            <a:r>
              <a:rPr lang="en-US" dirty="0" smtClean="0"/>
              <a:t>And most important, you will want to know what activities generate the best results and where you can make improvements in your recruitment approach.</a:t>
            </a:r>
          </a:p>
          <a:p>
            <a:r>
              <a:rPr lang="en-US" dirty="0" smtClean="0"/>
              <a:t>Tracking activities does not require a complex database. To capture results more fully, staff should keep a log of who they speak with and what the results are. </a:t>
            </a:r>
          </a:p>
          <a:p>
            <a:endParaRPr lang="en-US" dirty="0" smtClean="0"/>
          </a:p>
          <a:p>
            <a:r>
              <a:rPr lang="en-US" dirty="0" smtClean="0"/>
              <a:t>Your mentor application should also include a space for prospective mentors to indicate how they </a:t>
            </a:r>
          </a:p>
          <a:p>
            <a:r>
              <a:rPr lang="en-US" dirty="0" smtClean="0"/>
              <a:t>heard about the program or who recruited them, so you will know exactly how they were recruited. </a:t>
            </a:r>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You’ve recruited your potential applicants</a:t>
            </a:r>
            <a:r>
              <a:rPr lang="en-US" baseline="0" dirty="0" smtClean="0"/>
              <a:t> and now its time for the interviews. Who is your team? Internal /external partners where members will be placed, current volunteers, current members, other pertinent staff. </a:t>
            </a:r>
          </a:p>
          <a:p>
            <a:r>
              <a:rPr lang="en-US" baseline="0" dirty="0" smtClean="0"/>
              <a:t>If possible it’s always better to interview in the same environment where members will serve. Why, because bringing a prospective member  into a quiet, organized, well decorated interview area, when they will serve at a school is kind of misleading. By using a school as an interview site the partner can participate, you have a chance to see how the applicant responds to the chaos when they walk in the door, you have an opportunity to observe them around children (especially if your leave them in the reception area for a period of time), you can observe how they interact with the staff (are they respectful, helpful, did they come into the school prepared)?</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Ask questions that pose hypothetical situations or open- ended questions which force applicants to provide an answer versus general yes/no questions.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Interview these folks more than once and be sure to get</a:t>
            </a:r>
            <a:r>
              <a:rPr lang="en-US" baseline="0" dirty="0" smtClean="0"/>
              <a:t> other’s opinions of the potential applicant. </a:t>
            </a:r>
            <a:endParaRPr lang="en-US" dirty="0" smtClean="0"/>
          </a:p>
          <a:p>
            <a:endParaRPr lang="en-US" dirty="0"/>
          </a:p>
        </p:txBody>
      </p:sp>
      <p:sp>
        <p:nvSpPr>
          <p:cNvPr id="4" name="Slide Number Placeholder 3"/>
          <p:cNvSpPr>
            <a:spLocks noGrp="1"/>
          </p:cNvSpPr>
          <p:nvPr>
            <p:ph type="sldNum" sz="quarter" idx="10"/>
          </p:nvPr>
        </p:nvSpPr>
        <p:spPr/>
        <p:txBody>
          <a:bodyPr/>
          <a:lstStyle/>
          <a:p>
            <a:fld id="{097BF0A6-9DE7-4D4F-86C7-D6F614E29483}"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You’ve</a:t>
            </a:r>
            <a:r>
              <a:rPr lang="en-US" baseline="0" dirty="0" smtClean="0"/>
              <a:t> decided on you next group of potential applicants. What’s next?</a:t>
            </a:r>
          </a:p>
          <a:p>
            <a:r>
              <a:rPr lang="en-US" baseline="0" dirty="0" smtClean="0"/>
              <a:t>Why have them volunteer?  Initiative, actively engaged, more time on phone, introverted, look for opportunities to pitch in?</a:t>
            </a:r>
          </a:p>
          <a:p>
            <a:r>
              <a:rPr lang="en-US" baseline="0" dirty="0" smtClean="0"/>
              <a:t>Screen them – for those who have to pay then you may want to wait on the FDLE check, but at a minimum the NSOPR’s can be completed.</a:t>
            </a:r>
          </a:p>
          <a:p>
            <a:r>
              <a:rPr lang="en-US" baseline="0" dirty="0" smtClean="0"/>
              <a:t>Give them a project. Don’t let the week or 2 weeks be wasted with the volunteer roaming. If you give them a project of some type and have them to present it at the end of their volunteer period, what do you see? If they can follow instructions, if they are creative, if they finish what they start and you can see their presentation skills.</a:t>
            </a:r>
          </a:p>
          <a:p>
            <a:r>
              <a:rPr lang="en-US" baseline="0" dirty="0" smtClean="0"/>
              <a:t>Others from the secretary, assistant and others (that you trust) should be ale to provide some feedback about the potential applicant, especially since they will have to work with them for a year or more.</a:t>
            </a:r>
          </a:p>
          <a:p>
            <a:r>
              <a:rPr lang="en-US" baseline="0" dirty="0" smtClean="0"/>
              <a:t>The entire team has an investment in the success or failure of the potential members so be sure to include them in the decision making.</a:t>
            </a:r>
          </a:p>
        </p:txBody>
      </p:sp>
      <p:sp>
        <p:nvSpPr>
          <p:cNvPr id="4" name="Slide Number Placeholder 3"/>
          <p:cNvSpPr>
            <a:spLocks noGrp="1"/>
          </p:cNvSpPr>
          <p:nvPr>
            <p:ph type="sldNum" sz="quarter" idx="10"/>
          </p:nvPr>
        </p:nvSpPr>
        <p:spPr/>
        <p:txBody>
          <a:bodyPr/>
          <a:lstStyle/>
          <a:p>
            <a:fld id="{097BF0A6-9DE7-4D4F-86C7-D6F614E29483}"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There’s a lot to do during the year.  Ongoing coaching, other requirements dictated by the Corporation and VF, opportunities for  growth and life issues.   Come up with a calendar for the year. This way partners and members know what’s they should expect during the year. </a:t>
            </a:r>
          </a:p>
        </p:txBody>
      </p:sp>
      <p:sp>
        <p:nvSpPr>
          <p:cNvPr id="4" name="Slide Number Placeholder 3"/>
          <p:cNvSpPr>
            <a:spLocks noGrp="1"/>
          </p:cNvSpPr>
          <p:nvPr>
            <p:ph type="sldNum" sz="quarter" idx="10"/>
          </p:nvPr>
        </p:nvSpPr>
        <p:spPr/>
        <p:txBody>
          <a:bodyPr/>
          <a:lstStyle/>
          <a:p>
            <a:fld id="{097BF0A6-9DE7-4D4F-86C7-D6F614E29483}"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know that things change and its important to be flexible, but if you have a plan written down, you are more apt to follow-through.</a:t>
            </a:r>
          </a:p>
          <a:p>
            <a:r>
              <a:rPr lang="en-US" baseline="0" dirty="0" smtClean="0"/>
              <a:t>Training – Show of hands of how many like to train. Would you be willing to share time, space, resources and host a joint training? </a:t>
            </a:r>
          </a:p>
          <a:p>
            <a:endParaRPr lang="en-US" baseline="0" dirty="0" smtClean="0"/>
          </a:p>
        </p:txBody>
      </p:sp>
      <p:sp>
        <p:nvSpPr>
          <p:cNvPr id="4" name="Slide Number Placeholder 3"/>
          <p:cNvSpPr>
            <a:spLocks noGrp="1"/>
          </p:cNvSpPr>
          <p:nvPr>
            <p:ph type="sldNum" sz="quarter" idx="10"/>
          </p:nvPr>
        </p:nvSpPr>
        <p:spPr/>
        <p:txBody>
          <a:bodyPr/>
          <a:lstStyle/>
          <a:p>
            <a:fld id="{097BF0A6-9DE7-4D4F-86C7-D6F614E29483}"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Charting Exercise: Each year new PD’s get some type of CD or flash drive with all critical AC information. The information is not that different from year to year, so don’t throw away your older flash drives.</a:t>
            </a:r>
          </a:p>
          <a:p>
            <a:r>
              <a:rPr lang="en-US" baseline="0" dirty="0" smtClean="0"/>
              <a:t>Contracts – both member &amp; VF are critical tools. You should have copies of your grant/contract materials. Timesheets and Monitoring Tool.</a:t>
            </a:r>
          </a:p>
          <a:p>
            <a:r>
              <a:rPr lang="en-US" baseline="0" dirty="0" smtClean="0"/>
              <a:t>CNCS Knowledge Center, Websites (VF, AC, CNCS, e-Grants)</a:t>
            </a:r>
          </a:p>
          <a:p>
            <a:r>
              <a:rPr lang="en-US" baseline="0" dirty="0" smtClean="0"/>
              <a:t>Assistance- Program Consultant, Leader Guides and each other (especially those in your region)</a:t>
            </a:r>
          </a:p>
          <a:p>
            <a:r>
              <a:rPr lang="en-US" baseline="0" dirty="0" smtClean="0"/>
              <a:t>Have you considered sharing your best practices or tools that you use with other PD’s. ‘</a:t>
            </a:r>
          </a:p>
          <a:p>
            <a:r>
              <a:rPr lang="en-US" baseline="0" dirty="0" smtClean="0"/>
              <a:t>Collaboration is the key to successful programs. </a:t>
            </a:r>
          </a:p>
        </p:txBody>
      </p:sp>
      <p:sp>
        <p:nvSpPr>
          <p:cNvPr id="4" name="Slide Number Placeholder 3"/>
          <p:cNvSpPr>
            <a:spLocks noGrp="1"/>
          </p:cNvSpPr>
          <p:nvPr>
            <p:ph type="sldNum" sz="quarter" idx="10"/>
          </p:nvPr>
        </p:nvSpPr>
        <p:spPr/>
        <p:txBody>
          <a:bodyPr/>
          <a:lstStyle/>
          <a:p>
            <a:fld id="{097BF0A6-9DE7-4D4F-86C7-D6F614E29483}"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extLst/>
          </a:lstStyle>
          <a:p>
            <a:fld id="{7F03E7ED-526C-43D7-BA41-7DEE51FD568E}" type="datetime1">
              <a:rPr lang="en-US" smtClean="0"/>
              <a:pPr/>
              <a:t>3/10/2013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401CF334-2D5C-4859-84A6-CA7E6E43FAEB}" type="slidenum">
              <a:rPr lang="en-US" smtClean="0"/>
              <a:pPr/>
              <a:t>‹#›</a:t>
            </a:fld>
            <a:endParaRPr lang="en-US" dirty="0"/>
          </a:p>
        </p:txBody>
      </p:sp>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smtClean="0"/>
              <a:t>Click to edit Master title style</a:t>
            </a:r>
            <a:endParaRPr kumimoji="0"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6096"/>
            <a:ext cx="5864352" cy="6851904"/>
          </a:xfrm>
          <a:prstGeom prst="rect">
            <a:avLst/>
          </a:prstGeom>
        </p:spPr>
      </p:pic>
    </p:spTree>
    <p:extLst>
      <p:ext uri="{BB962C8B-B14F-4D97-AF65-F5344CB8AC3E}">
        <p14:creationId xmlns:p14="http://schemas.microsoft.com/office/powerpoint/2010/main" xmlns="" val="2962914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extLst/>
          </a:lstStyle>
          <a:p>
            <a:fld id="{B5BF403F-04F5-4D09-800D-7870715B9ED9}" type="datetime1">
              <a:rPr lang="en-US" smtClean="0"/>
              <a:pPr/>
              <a:t>3/10/2013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01CF334-2D5C-4859-84A6-CA7E6E43FAEB}" type="slidenum">
              <a:rPr lang="en-US" smtClean="0"/>
              <a:pPr/>
              <a:t>‹#›</a:t>
            </a:fld>
            <a:endParaRPr lang="en-US" dirty="0"/>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xmlns="" val="26084749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extLst/>
          </a:lstStyle>
          <a:p>
            <a:fld id="{C677687C-0397-4298-B160-26D34EC67BB0}" type="datetime1">
              <a:rPr lang="en-US" smtClean="0"/>
              <a:pPr/>
              <a:t>3/10/2013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01CF334-2D5C-4859-84A6-CA7E6E43FAEB}" type="slidenum">
              <a:rPr lang="en-US" smtClean="0"/>
              <a:pPr/>
              <a:t>‹#›</a:t>
            </a:fld>
            <a:endParaRPr lang="en-US" dirty="0"/>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xmlns="" val="30294047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extLst/>
          </a:lstStyle>
          <a:p>
            <a:fld id="{65965177-F084-49E7-ADEE-00812B3D582B}" type="datetime1">
              <a:rPr lang="en-US" smtClean="0"/>
              <a:pPr/>
              <a:t>3/10/2013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01CF334-2D5C-4859-84A6-CA7E6E43FAEB}" type="slidenum">
              <a:rPr lang="en-US" smtClean="0"/>
              <a:pPr/>
              <a:t>‹#›</a:t>
            </a:fld>
            <a:endParaRPr lang="en-US" dirty="0"/>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xmlns="" val="15081114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67C39ED-27B9-4997-BF90-3A238D0607E9}" type="datetime1">
              <a:rPr lang="en-US" smtClean="0"/>
              <a:pPr/>
              <a:t>3/10/2013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445079" cy="6858000"/>
          </a:xfrm>
          <a:prstGeom prst="rect">
            <a:avLst/>
          </a:prstGeom>
        </p:spPr>
      </p:pic>
    </p:spTree>
    <p:extLst>
      <p:ext uri="{BB962C8B-B14F-4D97-AF65-F5344CB8AC3E}">
        <p14:creationId xmlns:p14="http://schemas.microsoft.com/office/powerpoint/2010/main" xmlns="" val="23757036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extLst/>
          </a:lstStyle>
          <a:p>
            <a:fld id="{23AC4FCC-F745-44A0-B2E4-C91714F31EB6}" type="datetime1">
              <a:rPr lang="en-US" smtClean="0"/>
              <a:pPr/>
              <a:t>3/10/2013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01CF334-2D5C-4859-84A6-CA7E6E43FAEB}" type="slidenum">
              <a:rPr lang="en-US" smtClean="0"/>
              <a:pPr/>
              <a:t>‹#›</a:t>
            </a:fld>
            <a:endParaRPr lang="en-US" dirty="0"/>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xmlns="" val="25631673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extLst/>
          </a:lstStyle>
          <a:p>
            <a:fld id="{879D0EA4-DCC4-4D4C-953F-F31E92EE505C}" type="datetime1">
              <a:rPr lang="en-US" smtClean="0"/>
              <a:pPr/>
              <a:t>3/10/2013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401CF334-2D5C-4859-84A6-CA7E6E43FAEB}" type="slidenum">
              <a:rPr lang="en-US" smtClean="0"/>
              <a:pPr/>
              <a:t>‹#›</a:t>
            </a:fld>
            <a:endParaRPr lang="en-US" dirty="0"/>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xmlns="" val="37885086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542F08-6BA5-45A1-80AB-C11AC921B6C6}" type="datetime1">
              <a:rPr lang="en-US" smtClean="0"/>
              <a:pPr/>
              <a:t>3/10/2013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401CF334-2D5C-4859-84A6-CA7E6E43FAEB}" type="slidenum">
              <a:rPr lang="en-US" smtClean="0"/>
              <a:pPr/>
              <a:t>‹#›</a:t>
            </a:fld>
            <a:endParaRPr lang="en-US" dirty="0"/>
          </a:p>
        </p:txBody>
      </p:sp>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xmlns="" val="762596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5CD82A9-7CD7-4D15-868B-D8AF30864858}" type="datetime1">
              <a:rPr lang="en-US" smtClean="0"/>
              <a:pPr/>
              <a:t>3/10/2013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xmlns="" val="16253441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extLst/>
          </a:lstStyle>
          <a:p>
            <a:fld id="{37B6BC6A-4AB7-47F1-904A-90BC8DD816B4}" type="datetime1">
              <a:rPr lang="en-US" smtClean="0"/>
              <a:pPr/>
              <a:t>3/10/2013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01CF334-2D5C-4859-84A6-CA7E6E43FAEB}" type="slidenum">
              <a:rPr lang="en-US" smtClean="0"/>
              <a:pPr/>
              <a:t>‹#›</a:t>
            </a:fld>
            <a:endParaRPr lang="en-US" dirty="0"/>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xmlns="" val="5032370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extLst/>
          </a:lstStyle>
          <a:p>
            <a:fld id="{4D80BC9A-EBF0-4E12-A1D3-DD221366B0A1}" type="datetime1">
              <a:rPr lang="en-US" smtClean="0"/>
              <a:pPr/>
              <a:t>3/10/2013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401CF334-2D5C-4859-84A6-CA7E6E43FAEB}" type="slidenum">
              <a:rPr lang="en-US" smtClean="0"/>
              <a:pPr/>
              <a:t>‹#›</a:t>
            </a:fld>
            <a:endParaRPr lang="en-US" dirty="0"/>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xmlns="" val="25092250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1445079" cy="6858000"/>
            </a:xfrm>
            <a:prstGeom prst="rect">
              <a:avLst/>
            </a:prstGeom>
          </p:spPr>
        </p:pic>
      </p:gr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pPr/>
              <a:t>3/10/2013</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endParaRPr lang="en-US" dirty="0"/>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dirty="0"/>
          </a:p>
        </p:txBody>
      </p:sp>
      <p:sp>
        <p:nvSpPr>
          <p:cNvPr id="7"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8"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dirty="0"/>
          </a:p>
        </p:txBody>
      </p:sp>
    </p:spTree>
    <p:extLst>
      <p:ext uri="{BB962C8B-B14F-4D97-AF65-F5344CB8AC3E}">
        <p14:creationId xmlns:p14="http://schemas.microsoft.com/office/powerpoint/2010/main" xmlns=""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wmf"/><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52856" y="2356501"/>
            <a:ext cx="5773420" cy="1752600"/>
          </a:xfrm>
        </p:spPr>
        <p:txBody>
          <a:bodyPr/>
          <a:lstStyle/>
          <a:p>
            <a:r>
              <a:rPr lang="en-US" dirty="0" smtClean="0"/>
              <a:t>Best practices for managing your AmeriCorps members</a:t>
            </a:r>
            <a:endParaRPr lang="en-US" dirty="0"/>
          </a:p>
        </p:txBody>
      </p:sp>
      <p:sp>
        <p:nvSpPr>
          <p:cNvPr id="2" name="Title 1"/>
          <p:cNvSpPr>
            <a:spLocks noGrp="1"/>
          </p:cNvSpPr>
          <p:nvPr>
            <p:ph type="ctrTitle"/>
          </p:nvPr>
        </p:nvSpPr>
        <p:spPr>
          <a:xfrm>
            <a:off x="6012180" y="542778"/>
            <a:ext cx="6179820" cy="1472184"/>
          </a:xfrm>
        </p:spPr>
        <p:txBody>
          <a:bodyPr>
            <a:normAutofit/>
          </a:bodyPr>
          <a:lstStyle/>
          <a:p>
            <a:r>
              <a:rPr lang="en-US" sz="4400" b="1" dirty="0" smtClean="0"/>
              <a:t>From Good to Great!</a:t>
            </a:r>
            <a:endParaRPr lang="en-US" sz="4400" b="1" dirty="0"/>
          </a:p>
        </p:txBody>
      </p:sp>
      <p:sp>
        <p:nvSpPr>
          <p:cNvPr id="4" name="TextBox 3"/>
          <p:cNvSpPr txBox="1"/>
          <p:nvPr/>
        </p:nvSpPr>
        <p:spPr>
          <a:xfrm>
            <a:off x="6555546" y="5284524"/>
            <a:ext cx="4754880" cy="984885"/>
          </a:xfrm>
          <a:prstGeom prst="rect">
            <a:avLst/>
          </a:prstGeom>
          <a:noFill/>
          <a:ln>
            <a:solidFill>
              <a:schemeClr val="bg2"/>
            </a:solidFill>
          </a:ln>
        </p:spPr>
        <p:txBody>
          <a:bodyPr wrap="square" rtlCol="0" anchor="ctr" anchorCtr="1">
            <a:spAutoFit/>
          </a:bodyPr>
          <a:lstStyle/>
          <a:p>
            <a:pPr algn="ctr"/>
            <a:r>
              <a:rPr lang="en-US" sz="1600" dirty="0" smtClean="0"/>
              <a:t>Facilitated by: </a:t>
            </a:r>
          </a:p>
          <a:p>
            <a:pPr algn="ctr"/>
            <a:endParaRPr lang="en-US" sz="600" dirty="0" smtClean="0"/>
          </a:p>
          <a:p>
            <a:pPr algn="ctr"/>
            <a:r>
              <a:rPr lang="en-US" b="1" dirty="0" smtClean="0"/>
              <a:t>Paula DeBoles-Johnson, MPA, CCM </a:t>
            </a:r>
          </a:p>
          <a:p>
            <a:pPr algn="ctr"/>
            <a:r>
              <a:rPr lang="en-US" sz="1600" dirty="0" smtClean="0"/>
              <a:t>Program Consultant</a:t>
            </a:r>
            <a:endParaRPr lang="en-US" sz="1600" dirty="0"/>
          </a:p>
        </p:txBody>
      </p:sp>
      <p:pic>
        <p:nvPicPr>
          <p:cNvPr id="5" name="Picture 2"/>
          <p:cNvPicPr>
            <a:picLocks noChangeAspect="1" noChangeArrowheads="1"/>
          </p:cNvPicPr>
          <p:nvPr/>
        </p:nvPicPr>
        <p:blipFill>
          <a:blip r:embed="rId3" cstate="print"/>
          <a:srcRect/>
          <a:stretch>
            <a:fillRect/>
          </a:stretch>
        </p:blipFill>
        <p:spPr bwMode="auto">
          <a:xfrm>
            <a:off x="8244644" y="3561887"/>
            <a:ext cx="1419859" cy="1332186"/>
          </a:xfrm>
          <a:prstGeom prst="rect">
            <a:avLst/>
          </a:prstGeom>
          <a:noFill/>
          <a:ln w="9525" algn="in">
            <a:noFill/>
            <a:miter lim="800000"/>
            <a:headEnd/>
            <a:tailEnd/>
          </a:ln>
          <a:effectLst/>
        </p:spPr>
      </p:pic>
      <p:pic>
        <p:nvPicPr>
          <p:cNvPr id="7" name="Picture 6" descr="Q:\DEPARTMENTS\Communications\VF_Logo_2013\png-transparent-background\VF_Logo_2013-4C.png"/>
          <p:cNvPicPr/>
          <p:nvPr/>
        </p:nvPicPr>
        <p:blipFill>
          <a:blip r:embed="rId4" cstate="print"/>
          <a:srcRect/>
          <a:stretch>
            <a:fillRect/>
          </a:stretch>
        </p:blipFill>
        <p:spPr bwMode="auto">
          <a:xfrm>
            <a:off x="0" y="0"/>
            <a:ext cx="1669143" cy="1256810"/>
          </a:xfrm>
          <a:prstGeom prst="rect">
            <a:avLst/>
          </a:prstGeom>
          <a:noFill/>
        </p:spPr>
      </p:pic>
    </p:spTree>
    <p:extLst>
      <p:ext uri="{BB962C8B-B14F-4D97-AF65-F5344CB8AC3E}">
        <p14:creationId xmlns:p14="http://schemas.microsoft.com/office/powerpoint/2010/main" xmlns="" val="27905832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744394"/>
            <a:ext cx="9997440" cy="4504006"/>
          </a:xfrm>
        </p:spPr>
        <p:txBody>
          <a:bodyPr/>
          <a:lstStyle/>
          <a:p>
            <a:pPr>
              <a:buNone/>
            </a:pPr>
            <a:r>
              <a:rPr lang="en-US" b="1" dirty="0" smtClean="0">
                <a:solidFill>
                  <a:srgbClr val="FF0000"/>
                </a:solidFill>
              </a:rPr>
              <a:t>What are some of the tools you need to successfully run your AmeriCorps program?</a:t>
            </a:r>
          </a:p>
          <a:p>
            <a:pPr>
              <a:buNone/>
            </a:pPr>
            <a:endParaRPr lang="en-US" b="1" dirty="0" smtClean="0">
              <a:solidFill>
                <a:srgbClr val="FF0000"/>
              </a:solidFill>
            </a:endParaRPr>
          </a:p>
          <a:p>
            <a:pPr>
              <a:buNone/>
            </a:pPr>
            <a:r>
              <a:rPr lang="en-US" b="1" dirty="0" smtClean="0">
                <a:solidFill>
                  <a:srgbClr val="FF0000"/>
                </a:solidFill>
              </a:rPr>
              <a:t>Where can you find these tools?</a:t>
            </a:r>
          </a:p>
          <a:p>
            <a:pPr>
              <a:buNone/>
            </a:pPr>
            <a:endParaRPr lang="en-US" b="1" dirty="0" smtClean="0">
              <a:solidFill>
                <a:srgbClr val="FF0000"/>
              </a:solidFill>
            </a:endParaRPr>
          </a:p>
          <a:p>
            <a:pPr>
              <a:buNone/>
            </a:pPr>
            <a:r>
              <a:rPr lang="en-US" b="1" dirty="0" smtClean="0">
                <a:solidFill>
                  <a:srgbClr val="FF0000"/>
                </a:solidFill>
              </a:rPr>
              <a:t>If you need assistance regarding ANYTHING related to AmeriCorps, who can you contact?</a:t>
            </a:r>
            <a:endParaRPr lang="en-US" b="1" dirty="0">
              <a:solidFill>
                <a:srgbClr val="FF0000"/>
              </a:solidFill>
            </a:endParaRPr>
          </a:p>
        </p:txBody>
      </p:sp>
      <p:sp>
        <p:nvSpPr>
          <p:cNvPr id="13" name="Title 12"/>
          <p:cNvSpPr>
            <a:spLocks noGrp="1"/>
          </p:cNvSpPr>
          <p:nvPr>
            <p:ph type="title"/>
          </p:nvPr>
        </p:nvSpPr>
        <p:spPr/>
        <p:txBody>
          <a:bodyPr/>
          <a:lstStyle/>
          <a:p>
            <a:pPr algn="ctr"/>
            <a:r>
              <a:rPr lang="en-US" dirty="0" smtClean="0"/>
              <a:t>Use Your Tools!</a:t>
            </a:r>
            <a:endParaRPr lang="en-US" dirty="0"/>
          </a:p>
        </p:txBody>
      </p:sp>
      <p:pic>
        <p:nvPicPr>
          <p:cNvPr id="4097" name="Picture 1" descr="C:\Users\paula\AppData\Local\Microsoft\Windows\Temporary Internet Files\Content.IE5\V1K0JLPC\MC900391268[1].wmf"/>
          <p:cNvPicPr>
            <a:picLocks noChangeAspect="1" noChangeArrowheads="1"/>
          </p:cNvPicPr>
          <p:nvPr/>
        </p:nvPicPr>
        <p:blipFill>
          <a:blip r:embed="rId3" cstate="print"/>
          <a:srcRect/>
          <a:stretch>
            <a:fillRect/>
          </a:stretch>
        </p:blipFill>
        <p:spPr bwMode="auto">
          <a:xfrm>
            <a:off x="9329196" y="2870522"/>
            <a:ext cx="1381074" cy="1427391"/>
          </a:xfrm>
          <a:prstGeom prst="rect">
            <a:avLst/>
          </a:prstGeom>
          <a:noFill/>
        </p:spPr>
      </p:pic>
      <p:pic>
        <p:nvPicPr>
          <p:cNvPr id="4098" name="Picture 2" descr="C:\Users\paula\AppData\Local\Microsoft\Windows\Temporary Internet Files\Content.IE5\IP8UULFM\MC900440393[1].png"/>
          <p:cNvPicPr>
            <a:picLocks noChangeAspect="1" noChangeArrowheads="1"/>
          </p:cNvPicPr>
          <p:nvPr/>
        </p:nvPicPr>
        <p:blipFill>
          <a:blip r:embed="rId4" cstate="print"/>
          <a:srcRect/>
          <a:stretch>
            <a:fillRect/>
          </a:stretch>
        </p:blipFill>
        <p:spPr bwMode="auto">
          <a:xfrm>
            <a:off x="2164466" y="70717"/>
            <a:ext cx="2569580" cy="1601824"/>
          </a:xfrm>
          <a:prstGeom prst="rect">
            <a:avLst/>
          </a:prstGeom>
          <a:noFill/>
        </p:spPr>
      </p:pic>
      <p:pic>
        <p:nvPicPr>
          <p:cNvPr id="4099" name="Picture 3" descr="C:\Users\paula\AppData\Local\Microsoft\Windows\Temporary Internet Files\Content.IE5\NADW6AG4\MC900412628[1].wmf"/>
          <p:cNvPicPr>
            <a:picLocks noChangeAspect="1" noChangeArrowheads="1"/>
          </p:cNvPicPr>
          <p:nvPr/>
        </p:nvPicPr>
        <p:blipFill>
          <a:blip r:embed="rId5" cstate="print"/>
          <a:srcRect/>
          <a:stretch>
            <a:fillRect/>
          </a:stretch>
        </p:blipFill>
        <p:spPr bwMode="auto">
          <a:xfrm>
            <a:off x="3622876" y="5521123"/>
            <a:ext cx="2946197" cy="1197979"/>
          </a:xfrm>
          <a:prstGeom prst="rect">
            <a:avLst/>
          </a:prstGeom>
          <a:noFill/>
        </p:spPr>
      </p:pic>
      <p:pic>
        <p:nvPicPr>
          <p:cNvPr id="4100" name="Picture 4" descr="C:\Users\paula\AppData\Local\Microsoft\Windows\Temporary Internet Files\Content.IE5\P9ZVYX7V\MC900433879[1].png"/>
          <p:cNvPicPr>
            <a:picLocks noChangeAspect="1" noChangeArrowheads="1"/>
          </p:cNvPicPr>
          <p:nvPr/>
        </p:nvPicPr>
        <p:blipFill>
          <a:blip r:embed="rId6" cstate="print"/>
          <a:srcRect/>
          <a:stretch>
            <a:fillRect/>
          </a:stretch>
        </p:blipFill>
        <p:spPr bwMode="auto">
          <a:xfrm>
            <a:off x="10124104" y="292375"/>
            <a:ext cx="1828572" cy="1828572"/>
          </a:xfrm>
          <a:prstGeom prst="rect">
            <a:avLst/>
          </a:prstGeom>
          <a:noFill/>
        </p:spPr>
      </p:pic>
    </p:spTree>
    <p:extLst>
      <p:ext uri="{BB962C8B-B14F-4D97-AF65-F5344CB8AC3E}">
        <p14:creationId xmlns:p14="http://schemas.microsoft.com/office/powerpoint/2010/main" xmlns="" val="881956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81559" y="274638"/>
            <a:ext cx="10710441" cy="1143000"/>
          </a:xfrm>
        </p:spPr>
        <p:txBody>
          <a:bodyPr>
            <a:normAutofit fontScale="90000"/>
          </a:bodyPr>
          <a:lstStyle/>
          <a:p>
            <a:pPr algn="ctr"/>
            <a:r>
              <a:rPr lang="en-US" sz="4000" dirty="0" smtClean="0"/>
              <a:t>How to Build Exceptional Members &amp; Programs</a:t>
            </a:r>
            <a:r>
              <a:rPr lang="en-US" sz="4400" dirty="0" smtClean="0"/>
              <a:t/>
            </a:r>
            <a:br>
              <a:rPr lang="en-US" sz="4400" dirty="0" smtClean="0"/>
            </a:br>
            <a:endParaRPr lang="en-US" dirty="0"/>
          </a:p>
        </p:txBody>
      </p:sp>
      <p:pic>
        <p:nvPicPr>
          <p:cNvPr id="8" name="Picture 1" descr="C:\Users\paula\AppData\Local\Microsoft\Windows\Temporary Internet Files\Content.IE5\IP8UULFM\MC910217210[1].wmf"/>
          <p:cNvPicPr>
            <a:picLocks noGrp="1" noChangeAspect="1" noChangeArrowheads="1"/>
          </p:cNvPicPr>
          <p:nvPr>
            <p:ph idx="1"/>
          </p:nvPr>
        </p:nvPicPr>
        <p:blipFill>
          <a:blip r:embed="rId3" cstate="print"/>
          <a:srcRect/>
          <a:stretch>
            <a:fillRect/>
          </a:stretch>
        </p:blipFill>
        <p:spPr bwMode="auto">
          <a:xfrm>
            <a:off x="1543823" y="2079705"/>
            <a:ext cx="2738810" cy="2876112"/>
          </a:xfrm>
          <a:prstGeom prst="rect">
            <a:avLst/>
          </a:prstGeom>
          <a:noFill/>
        </p:spPr>
      </p:pic>
      <p:sp>
        <p:nvSpPr>
          <p:cNvPr id="9" name="TextBox 8"/>
          <p:cNvSpPr txBox="1"/>
          <p:nvPr/>
        </p:nvSpPr>
        <p:spPr>
          <a:xfrm>
            <a:off x="4328932" y="1381701"/>
            <a:ext cx="7326775" cy="4539704"/>
          </a:xfrm>
          <a:prstGeom prst="rect">
            <a:avLst/>
          </a:prstGeom>
          <a:noFill/>
          <a:ln>
            <a:noFill/>
          </a:ln>
        </p:spPr>
        <p:txBody>
          <a:bodyPr wrap="square" rtlCol="0" anchor="ctr" anchorCtr="1">
            <a:spAutoFit/>
          </a:bodyPr>
          <a:lstStyle/>
          <a:p>
            <a:pPr algn="ctr"/>
            <a:endParaRPr lang="en-US" sz="900" dirty="0" smtClean="0">
              <a:solidFill>
                <a:srgbClr val="FF0000"/>
              </a:solidFill>
            </a:endParaRPr>
          </a:p>
          <a:p>
            <a:pPr>
              <a:buFont typeface="Wingdings" pitchFamily="2" charset="2"/>
              <a:buChar char="q"/>
            </a:pPr>
            <a:r>
              <a:rPr lang="en-US" sz="4000" dirty="0" smtClean="0"/>
              <a:t> Great Communicators</a:t>
            </a:r>
          </a:p>
          <a:p>
            <a:pPr>
              <a:buFont typeface="Wingdings" pitchFamily="2" charset="2"/>
              <a:buChar char="q"/>
            </a:pPr>
            <a:r>
              <a:rPr lang="en-US" sz="4000" dirty="0" smtClean="0"/>
              <a:t> Awesome Advisors</a:t>
            </a:r>
          </a:p>
          <a:p>
            <a:pPr>
              <a:buFont typeface="Wingdings" pitchFamily="2" charset="2"/>
              <a:buChar char="q"/>
            </a:pPr>
            <a:r>
              <a:rPr lang="en-US" sz="4000" dirty="0" smtClean="0"/>
              <a:t> Terrific Team builders</a:t>
            </a:r>
          </a:p>
          <a:p>
            <a:pPr>
              <a:buFont typeface="Wingdings" pitchFamily="2" charset="2"/>
              <a:buChar char="q"/>
            </a:pPr>
            <a:r>
              <a:rPr lang="en-US" sz="4000" dirty="0" smtClean="0"/>
              <a:t> Forward thinking Planners     </a:t>
            </a:r>
          </a:p>
          <a:p>
            <a:r>
              <a:rPr lang="en-US" sz="4000" dirty="0" smtClean="0"/>
              <a:t>     &amp; Managers</a:t>
            </a:r>
          </a:p>
          <a:p>
            <a:pPr>
              <a:buFont typeface="Wingdings" pitchFamily="2" charset="2"/>
              <a:buChar char="q"/>
            </a:pPr>
            <a:r>
              <a:rPr lang="en-US" sz="4000" dirty="0" smtClean="0"/>
              <a:t> Exceptional AmeriCorps </a:t>
            </a:r>
          </a:p>
          <a:p>
            <a:r>
              <a:rPr lang="en-US" sz="4000" dirty="0" smtClean="0"/>
              <a:t>     Representatives</a:t>
            </a:r>
          </a:p>
        </p:txBody>
      </p:sp>
    </p:spTree>
    <p:extLst>
      <p:ext uri="{BB962C8B-B14F-4D97-AF65-F5344CB8AC3E}">
        <p14:creationId xmlns:p14="http://schemas.microsoft.com/office/powerpoint/2010/main" xmlns="" val="881956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697802" y="601883"/>
            <a:ext cx="10096801" cy="5264551"/>
          </a:xfrm>
        </p:spPr>
        <p:txBody>
          <a:bodyPr/>
          <a:lstStyle/>
          <a:p>
            <a:pPr algn="ctr">
              <a:buNone/>
            </a:pPr>
            <a:r>
              <a:rPr lang="en-US" sz="4800" b="1" dirty="0" smtClean="0">
                <a:solidFill>
                  <a:srgbClr val="CC0099"/>
                </a:solidFill>
                <a:latin typeface="Curlz MT" pitchFamily="82" charset="0"/>
              </a:rPr>
              <a:t>POSITIVITY  </a:t>
            </a:r>
            <a:r>
              <a:rPr lang="en-US" sz="4800" b="1" dirty="0" smtClean="0">
                <a:solidFill>
                  <a:srgbClr val="669900"/>
                </a:solidFill>
                <a:latin typeface="Curlz MT" pitchFamily="82" charset="0"/>
              </a:rPr>
              <a:t>EVERYDAY!</a:t>
            </a:r>
            <a:endParaRPr lang="en-US" sz="4800" b="1" dirty="0">
              <a:solidFill>
                <a:srgbClr val="669900"/>
              </a:solidFill>
              <a:latin typeface="Curlz MT" pitchFamily="82" charset="0"/>
            </a:endParaRPr>
          </a:p>
        </p:txBody>
      </p:sp>
      <p:sp>
        <p:nvSpPr>
          <p:cNvPr id="5" name="Rectangle 4"/>
          <p:cNvSpPr/>
          <p:nvPr/>
        </p:nvSpPr>
        <p:spPr>
          <a:xfrm>
            <a:off x="1747777" y="1805652"/>
            <a:ext cx="10023676" cy="5539978"/>
          </a:xfrm>
          <a:prstGeom prst="rect">
            <a:avLst/>
          </a:prstGeom>
        </p:spPr>
        <p:txBody>
          <a:bodyPr wrap="square">
            <a:spAutoFit/>
          </a:bodyPr>
          <a:lstStyle/>
          <a:p>
            <a:pPr algn="ctr"/>
            <a:r>
              <a:rPr lang="en-US" sz="2000" b="1" dirty="0" smtClean="0">
                <a:solidFill>
                  <a:srgbClr val="47321D"/>
                </a:solidFill>
              </a:rPr>
              <a:t>“The brain is like Velcro for negative experiences and Teflon for positive ones.”  </a:t>
            </a:r>
            <a:r>
              <a:rPr lang="en-US" sz="2000" dirty="0" smtClean="0">
                <a:solidFill>
                  <a:srgbClr val="47321D"/>
                </a:solidFill>
              </a:rPr>
              <a:t> </a:t>
            </a:r>
            <a:r>
              <a:rPr lang="en-US" i="1" dirty="0" smtClean="0">
                <a:solidFill>
                  <a:srgbClr val="47321D"/>
                </a:solidFill>
              </a:rPr>
              <a:t>Rick Hanson, PhD</a:t>
            </a:r>
          </a:p>
          <a:p>
            <a:endParaRPr lang="en-US" sz="600" dirty="0" smtClean="0">
              <a:solidFill>
                <a:srgbClr val="47321D"/>
              </a:solidFill>
            </a:endParaRPr>
          </a:p>
          <a:p>
            <a:endParaRPr lang="en-US" sz="2000" dirty="0" smtClean="0">
              <a:solidFill>
                <a:srgbClr val="47321D"/>
              </a:solidFill>
            </a:endParaRPr>
          </a:p>
          <a:p>
            <a:pPr lvl="2">
              <a:buFont typeface="Wingdings" pitchFamily="2" charset="2"/>
              <a:buChar char="ü"/>
            </a:pPr>
            <a:r>
              <a:rPr lang="en-US" sz="2000" dirty="0" smtClean="0">
                <a:solidFill>
                  <a:srgbClr val="47321D"/>
                </a:solidFill>
              </a:rPr>
              <a:t>  Focus on the GOOD!</a:t>
            </a:r>
          </a:p>
          <a:p>
            <a:pPr lvl="2">
              <a:buFont typeface="Wingdings" pitchFamily="2" charset="2"/>
              <a:buChar char="ü"/>
            </a:pPr>
            <a:endParaRPr lang="en-US" sz="2000" dirty="0" smtClean="0">
              <a:solidFill>
                <a:srgbClr val="47321D"/>
              </a:solidFill>
            </a:endParaRPr>
          </a:p>
          <a:p>
            <a:pPr lvl="2">
              <a:buFont typeface="Wingdings" pitchFamily="2" charset="2"/>
              <a:buChar char="ü"/>
            </a:pPr>
            <a:r>
              <a:rPr lang="en-US" sz="2000" dirty="0" smtClean="0">
                <a:solidFill>
                  <a:srgbClr val="47321D"/>
                </a:solidFill>
              </a:rPr>
              <a:t>  What might happen in your own life if you looked for the good </a:t>
            </a:r>
          </a:p>
          <a:p>
            <a:pPr lvl="2"/>
            <a:r>
              <a:rPr lang="en-US" sz="2000" dirty="0" smtClean="0">
                <a:solidFill>
                  <a:srgbClr val="47321D"/>
                </a:solidFill>
              </a:rPr>
              <a:t>     before launching into the bad?</a:t>
            </a:r>
          </a:p>
          <a:p>
            <a:pPr lvl="2">
              <a:buFont typeface="Wingdings" pitchFamily="2" charset="2"/>
              <a:buChar char="ü"/>
            </a:pPr>
            <a:endParaRPr lang="en-US" sz="2000" dirty="0" smtClean="0">
              <a:solidFill>
                <a:srgbClr val="47321D"/>
              </a:solidFill>
            </a:endParaRPr>
          </a:p>
          <a:p>
            <a:pPr lvl="2">
              <a:buFont typeface="Wingdings" pitchFamily="2" charset="2"/>
              <a:buChar char="ü"/>
            </a:pPr>
            <a:r>
              <a:rPr lang="en-US" sz="2000" dirty="0" smtClean="0">
                <a:solidFill>
                  <a:srgbClr val="47321D"/>
                </a:solidFill>
              </a:rPr>
              <a:t>  Relationships need a healthy balance of positive to negative</a:t>
            </a:r>
          </a:p>
          <a:p>
            <a:pPr lvl="2"/>
            <a:r>
              <a:rPr lang="en-US" sz="2000" dirty="0" smtClean="0">
                <a:solidFill>
                  <a:srgbClr val="47321D"/>
                </a:solidFill>
              </a:rPr>
              <a:t>     interactions.  Because we deal with people, negative situations will </a:t>
            </a:r>
          </a:p>
          <a:p>
            <a:pPr lvl="2"/>
            <a:r>
              <a:rPr lang="en-US" sz="2000" dirty="0" smtClean="0">
                <a:solidFill>
                  <a:srgbClr val="47321D"/>
                </a:solidFill>
              </a:rPr>
              <a:t>    occur – make a conscious effort to infuse the positive!</a:t>
            </a:r>
          </a:p>
          <a:p>
            <a:pPr lvl="2">
              <a:buFont typeface="Wingdings" pitchFamily="2" charset="2"/>
              <a:buChar char="ü"/>
            </a:pPr>
            <a:endParaRPr lang="en-US" sz="2000" dirty="0" smtClean="0">
              <a:solidFill>
                <a:srgbClr val="47321D"/>
              </a:solidFill>
            </a:endParaRPr>
          </a:p>
          <a:p>
            <a:pPr lvl="2">
              <a:buFont typeface="Wingdings" pitchFamily="2" charset="2"/>
              <a:buChar char="ü"/>
            </a:pPr>
            <a:r>
              <a:rPr lang="en-US" sz="2000" dirty="0" smtClean="0">
                <a:solidFill>
                  <a:srgbClr val="47321D"/>
                </a:solidFill>
              </a:rPr>
              <a:t>  When you catch yourself saying something negative…..STOP.</a:t>
            </a:r>
          </a:p>
          <a:p>
            <a:endParaRPr lang="en-US" b="1" dirty="0" smtClean="0"/>
          </a:p>
          <a:p>
            <a:endParaRPr lang="en-US" b="1" dirty="0" smtClean="0"/>
          </a:p>
          <a:p>
            <a:endParaRPr lang="en-US" dirty="0" smtClean="0"/>
          </a:p>
          <a:p>
            <a:endParaRPr lang="en-US" dirty="0" smtClean="0"/>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Keeping the Energy &amp; Excitement</a:t>
            </a:r>
            <a:endParaRPr lang="en-US" dirty="0"/>
          </a:p>
        </p:txBody>
      </p:sp>
      <p:sp>
        <p:nvSpPr>
          <p:cNvPr id="3" name="TextBox 2"/>
          <p:cNvSpPr txBox="1"/>
          <p:nvPr/>
        </p:nvSpPr>
        <p:spPr>
          <a:xfrm>
            <a:off x="2071868" y="1253555"/>
            <a:ext cx="9463978" cy="6278642"/>
          </a:xfrm>
          <a:prstGeom prst="rect">
            <a:avLst/>
          </a:prstGeom>
          <a:noFill/>
          <a:ln>
            <a:noFill/>
          </a:ln>
        </p:spPr>
        <p:txBody>
          <a:bodyPr wrap="square" rtlCol="0" anchor="ctr" anchorCtr="1">
            <a:spAutoFit/>
          </a:bodyPr>
          <a:lstStyle/>
          <a:p>
            <a:pPr>
              <a:buFont typeface="Wingdings" pitchFamily="2" charset="2"/>
              <a:buChar char="§"/>
            </a:pPr>
            <a:r>
              <a:rPr lang="en-US" sz="2400" dirty="0" smtClean="0"/>
              <a:t> Members should know what’s expected of them. Keep this in </a:t>
            </a:r>
          </a:p>
          <a:p>
            <a:r>
              <a:rPr lang="en-US" sz="2400" dirty="0" smtClean="0"/>
              <a:t>  the forefront.</a:t>
            </a:r>
          </a:p>
          <a:p>
            <a:pPr>
              <a:buFont typeface="Wingdings" pitchFamily="2" charset="2"/>
              <a:buChar char="§"/>
            </a:pPr>
            <a:r>
              <a:rPr lang="en-US" sz="2400" dirty="0" smtClean="0"/>
              <a:t> Let members take the lead on projects.</a:t>
            </a:r>
          </a:p>
          <a:p>
            <a:pPr>
              <a:buFont typeface="Wingdings" pitchFamily="2" charset="2"/>
              <a:buChar char="§"/>
            </a:pPr>
            <a:r>
              <a:rPr lang="en-US" sz="2400" dirty="0" smtClean="0"/>
              <a:t> Select Team Leaders for the upcoming year. This shows that </a:t>
            </a:r>
          </a:p>
          <a:p>
            <a:r>
              <a:rPr lang="en-US" sz="2400" dirty="0" smtClean="0"/>
              <a:t>   you are rewarded and promoted for good work!</a:t>
            </a:r>
          </a:p>
          <a:p>
            <a:pPr>
              <a:buFont typeface="Wingdings" pitchFamily="2" charset="2"/>
              <a:buChar char="§"/>
            </a:pPr>
            <a:r>
              <a:rPr lang="en-US" sz="2400" dirty="0" smtClean="0"/>
              <a:t> Bring in motivational speakers a few times a year. (Maybe    </a:t>
            </a:r>
          </a:p>
          <a:p>
            <a:r>
              <a:rPr lang="en-US" sz="2400" dirty="0" smtClean="0"/>
              <a:t>   they want to hear from someone else). </a:t>
            </a:r>
          </a:p>
          <a:p>
            <a:pPr>
              <a:buFont typeface="Wingdings" pitchFamily="2" charset="2"/>
              <a:buChar char="§"/>
            </a:pPr>
            <a:r>
              <a:rPr lang="en-US" sz="2400" dirty="0" smtClean="0"/>
              <a:t>  Incorporate Teambuilding activities that are informative &amp; </a:t>
            </a:r>
          </a:p>
          <a:p>
            <a:r>
              <a:rPr lang="en-US" sz="2400" dirty="0" smtClean="0"/>
              <a:t>    exciting!</a:t>
            </a:r>
          </a:p>
          <a:p>
            <a:pPr>
              <a:buFont typeface="Wingdings" pitchFamily="2" charset="2"/>
              <a:buChar char="§"/>
            </a:pPr>
            <a:r>
              <a:rPr lang="en-US" sz="2400" dirty="0" smtClean="0"/>
              <a:t>  Invite other Corps to participate in Corps days and Service </a:t>
            </a:r>
          </a:p>
          <a:p>
            <a:r>
              <a:rPr lang="en-US" sz="2400" dirty="0" smtClean="0"/>
              <a:t>    Projects.</a:t>
            </a:r>
          </a:p>
          <a:p>
            <a:pPr>
              <a:buFont typeface="Wingdings" pitchFamily="2" charset="2"/>
              <a:buChar char="§"/>
            </a:pPr>
            <a:r>
              <a:rPr lang="en-US" sz="2400" dirty="0" smtClean="0"/>
              <a:t>  Life After AmeriCorps planning should begin as soon</a:t>
            </a:r>
          </a:p>
          <a:p>
            <a:r>
              <a:rPr lang="en-US" sz="2400" dirty="0" smtClean="0"/>
              <a:t>    as Orientation ends.    </a:t>
            </a:r>
          </a:p>
          <a:p>
            <a:pPr algn="ctr"/>
            <a:r>
              <a:rPr lang="en-US" sz="2400" b="1" dirty="0" smtClean="0">
                <a:solidFill>
                  <a:srgbClr val="6600CC"/>
                </a:solidFill>
                <a:effectLst>
                  <a:outerShdw blurRad="38100" dist="38100" dir="2700000" algn="tl">
                    <a:srgbClr val="000000">
                      <a:alpha val="43137"/>
                    </a:srgbClr>
                  </a:outerShdw>
                </a:effectLst>
              </a:rPr>
              <a:t>Begin with the End in Mind!</a:t>
            </a:r>
          </a:p>
          <a:p>
            <a:endParaRPr lang="en-US" sz="2400" dirty="0" smtClean="0"/>
          </a:p>
          <a:p>
            <a:endParaRPr lang="en-US" sz="2400" dirty="0" smtClean="0"/>
          </a:p>
          <a:p>
            <a:endParaRPr lang="en-US" dirty="0"/>
          </a:p>
        </p:txBody>
      </p:sp>
      <p:pic>
        <p:nvPicPr>
          <p:cNvPr id="1026" name="Picture 2" descr="C:\Users\paula\AppData\Local\Microsoft\Windows\Temporary Internet Files\Content.IE5\P9ZVYX7V\MC900022408[1].wmf"/>
          <p:cNvPicPr>
            <a:picLocks noChangeAspect="1" noChangeArrowheads="1"/>
          </p:cNvPicPr>
          <p:nvPr/>
        </p:nvPicPr>
        <p:blipFill>
          <a:blip r:embed="rId3" cstate="print"/>
          <a:srcRect/>
          <a:stretch>
            <a:fillRect/>
          </a:stretch>
        </p:blipFill>
        <p:spPr bwMode="auto">
          <a:xfrm>
            <a:off x="10590835" y="5243332"/>
            <a:ext cx="1412112" cy="1614668"/>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2296" indent="0">
              <a:buFont typeface="Wingdings" pitchFamily="2" charset="2"/>
              <a:buChar char="Ø"/>
            </a:pPr>
            <a:r>
              <a:rPr lang="en-US" sz="4400" dirty="0" smtClean="0"/>
              <a:t>Reflecting on Service Year</a:t>
            </a:r>
          </a:p>
          <a:p>
            <a:pPr marL="82296" indent="0">
              <a:buFont typeface="Wingdings" pitchFamily="2" charset="2"/>
              <a:buChar char="Ø"/>
            </a:pPr>
            <a:r>
              <a:rPr lang="en-US" sz="4400" dirty="0" smtClean="0"/>
              <a:t>Resume Writing</a:t>
            </a:r>
          </a:p>
          <a:p>
            <a:pPr marL="82296" indent="0">
              <a:buFont typeface="Wingdings" pitchFamily="2" charset="2"/>
              <a:buChar char="Ø"/>
            </a:pPr>
            <a:r>
              <a:rPr lang="en-US" sz="4400" dirty="0" smtClean="0"/>
              <a:t>Professional Development</a:t>
            </a:r>
          </a:p>
          <a:p>
            <a:pPr marL="82296" indent="0">
              <a:buFont typeface="Wingdings" pitchFamily="2" charset="2"/>
              <a:buChar char="Ø"/>
            </a:pPr>
            <a:r>
              <a:rPr lang="en-US" sz="4400" dirty="0" smtClean="0"/>
              <a:t>Education Award </a:t>
            </a:r>
            <a:r>
              <a:rPr lang="en-US" sz="4400" dirty="0" smtClean="0"/>
              <a:t>Information</a:t>
            </a:r>
          </a:p>
          <a:p>
            <a:pPr marL="82296" indent="0">
              <a:buFont typeface="Wingdings" pitchFamily="2" charset="2"/>
              <a:buChar char="Ø"/>
            </a:pPr>
            <a:r>
              <a:rPr lang="en-US" sz="4400" dirty="0" smtClean="0"/>
              <a:t>Transitioning from National Service</a:t>
            </a:r>
          </a:p>
          <a:p>
            <a:pPr marL="82296" indent="0">
              <a:buFont typeface="Wingdings" pitchFamily="2" charset="2"/>
              <a:buChar char="Ø"/>
            </a:pPr>
            <a:r>
              <a:rPr lang="en-US" sz="4400" dirty="0" smtClean="0"/>
              <a:t>AmeriCorps Alums</a:t>
            </a:r>
          </a:p>
        </p:txBody>
      </p:sp>
      <p:sp>
        <p:nvSpPr>
          <p:cNvPr id="3" name="Title 2"/>
          <p:cNvSpPr>
            <a:spLocks noGrp="1"/>
          </p:cNvSpPr>
          <p:nvPr>
            <p:ph type="title"/>
          </p:nvPr>
        </p:nvSpPr>
        <p:spPr>
          <a:xfrm>
            <a:off x="1469985" y="274638"/>
            <a:ext cx="10722015" cy="1143000"/>
          </a:xfrm>
        </p:spPr>
        <p:txBody>
          <a:bodyPr>
            <a:noAutofit/>
          </a:bodyPr>
          <a:lstStyle/>
          <a:p>
            <a:r>
              <a:rPr lang="en-US" sz="3800" dirty="0" smtClean="0"/>
              <a:t>Preparing Members for Life After AmeriCorps</a:t>
            </a:r>
            <a:endParaRPr lang="en-US" sz="3800" dirty="0"/>
          </a:p>
        </p:txBody>
      </p:sp>
    </p:spTree>
    <p:extLst>
      <p:ext uri="{BB962C8B-B14F-4D97-AF65-F5344CB8AC3E}">
        <p14:creationId xmlns:p14="http://schemas.microsoft.com/office/powerpoint/2010/main" xmlns="" val="21424738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a:bodyPr>
          <a:lstStyle/>
          <a:p>
            <a:pPr algn="ctr"/>
            <a:r>
              <a:rPr lang="en-US" sz="1800" b="1" dirty="0" smtClean="0">
                <a:solidFill>
                  <a:srgbClr val="CC0099"/>
                </a:solidFill>
              </a:rPr>
              <a:t>Celebrate and acknowledge hard work often!</a:t>
            </a:r>
            <a:endParaRPr lang="en-US" sz="1800" b="1" dirty="0">
              <a:solidFill>
                <a:srgbClr val="CC0099"/>
              </a:solidFill>
            </a:endParaRPr>
          </a:p>
        </p:txBody>
      </p:sp>
      <p:sp>
        <p:nvSpPr>
          <p:cNvPr id="4" name="Title 3"/>
          <p:cNvSpPr>
            <a:spLocks noGrp="1"/>
          </p:cNvSpPr>
          <p:nvPr>
            <p:ph type="title"/>
          </p:nvPr>
        </p:nvSpPr>
        <p:spPr>
          <a:xfrm>
            <a:off x="7907069" y="1354238"/>
            <a:ext cx="3657600" cy="3159889"/>
          </a:xfrm>
        </p:spPr>
        <p:txBody>
          <a:bodyPr/>
          <a:lstStyle/>
          <a:p>
            <a:r>
              <a:rPr lang="en-US" sz="2300" dirty="0" smtClean="0"/>
              <a:t>Celebrating the successes of the Corps is essential to retention, personal growth and program commitment! </a:t>
            </a:r>
            <a:br>
              <a:rPr lang="en-US" sz="2300" dirty="0" smtClean="0"/>
            </a:br>
            <a:r>
              <a:rPr lang="en-US" sz="2300" dirty="0" smtClean="0"/>
              <a:t/>
            </a:r>
            <a:br>
              <a:rPr lang="en-US" sz="2300" dirty="0" smtClean="0"/>
            </a:br>
            <a:r>
              <a:rPr lang="en-US" sz="2300" dirty="0" smtClean="0"/>
              <a:t>Everyone likes to know that what they do matters!</a:t>
            </a:r>
            <a:endParaRPr lang="en-US" sz="2300" dirty="0"/>
          </a:p>
        </p:txBody>
      </p:sp>
      <p:pic>
        <p:nvPicPr>
          <p:cNvPr id="1026" name="Picture 2" descr="http://2.bp.blogspot.com/_fNftJ7EZgqs/TBK80M4FfcI/AAAAAAAAAg0/0ViFGe-KTws/s400/RO.jpg"/>
          <p:cNvPicPr>
            <a:picLocks noGrp="1" noChangeAspect="1" noChangeArrowheads="1"/>
          </p:cNvPicPr>
          <p:nvPr>
            <p:ph type="pic" idx="1"/>
          </p:nvPr>
        </p:nvPicPr>
        <p:blipFill>
          <a:blip r:embed="rId3" cstate="print"/>
          <a:srcRect l="1169" r="1169"/>
          <a:stretch>
            <a:fillRect/>
          </a:stretch>
        </p:blipFill>
        <p:spPr bwMode="auto">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900" b="1" dirty="0" smtClean="0">
                <a:solidFill>
                  <a:srgbClr val="FF0000"/>
                </a:solidFill>
                <a:latin typeface="Chiller" pitchFamily="82" charset="0"/>
              </a:rPr>
              <a:t>Roadblocks</a:t>
            </a:r>
            <a:r>
              <a:rPr lang="en-US" sz="4900" dirty="0" smtClean="0">
                <a:latin typeface="Chiller" pitchFamily="82" charset="0"/>
              </a:rPr>
              <a:t> </a:t>
            </a:r>
            <a:r>
              <a:rPr lang="en-US" dirty="0" smtClean="0"/>
              <a:t>to Successful Service!</a:t>
            </a:r>
            <a:endParaRPr lang="en-US" dirty="0"/>
          </a:p>
        </p:txBody>
      </p:sp>
      <p:pic>
        <p:nvPicPr>
          <p:cNvPr id="2050" name="Picture 2" descr="C:\Users\paula\AppData\Local\Microsoft\Windows\Temporary Internet Files\Content.IE5\Z54XXU8L\MC900105174[1].wmf"/>
          <p:cNvPicPr>
            <a:picLocks noChangeAspect="1" noChangeArrowheads="1"/>
          </p:cNvPicPr>
          <p:nvPr/>
        </p:nvPicPr>
        <p:blipFill>
          <a:blip r:embed="rId3" cstate="print"/>
          <a:srcRect/>
          <a:stretch>
            <a:fillRect/>
          </a:stretch>
        </p:blipFill>
        <p:spPr bwMode="auto">
          <a:xfrm rot="21341479">
            <a:off x="8901645" y="4871248"/>
            <a:ext cx="1967969" cy="1716781"/>
          </a:xfrm>
          <a:prstGeom prst="rect">
            <a:avLst/>
          </a:prstGeom>
          <a:noFill/>
        </p:spPr>
      </p:pic>
      <p:sp>
        <p:nvSpPr>
          <p:cNvPr id="6" name="TextBox 5"/>
          <p:cNvSpPr txBox="1"/>
          <p:nvPr/>
        </p:nvSpPr>
        <p:spPr>
          <a:xfrm>
            <a:off x="2795743" y="1481559"/>
            <a:ext cx="9049015" cy="4260750"/>
          </a:xfrm>
          <a:prstGeom prst="rect">
            <a:avLst/>
          </a:prstGeom>
          <a:noFill/>
          <a:ln>
            <a:noFill/>
          </a:ln>
        </p:spPr>
        <p:txBody>
          <a:bodyPr wrap="square" rtlCol="0" anchor="ctr" anchorCtr="1">
            <a:spAutoFit/>
          </a:bodyPr>
          <a:lstStyle/>
          <a:p>
            <a:pPr>
              <a:spcBef>
                <a:spcPts val="200"/>
              </a:spcBef>
              <a:buFont typeface="Wingdings" pitchFamily="2" charset="2"/>
              <a:buChar char="ü"/>
            </a:pPr>
            <a:r>
              <a:rPr lang="en-US" sz="2700" dirty="0" smtClean="0"/>
              <a:t> Failure to follow program policies/rules</a:t>
            </a:r>
          </a:p>
          <a:p>
            <a:pPr>
              <a:spcBef>
                <a:spcPts val="200"/>
              </a:spcBef>
              <a:buFont typeface="Wingdings" pitchFamily="2" charset="2"/>
              <a:buChar char="ü"/>
            </a:pPr>
            <a:r>
              <a:rPr lang="en-US" sz="2700" dirty="0" smtClean="0"/>
              <a:t> Grievances &amp; Inspector General Complaints</a:t>
            </a:r>
          </a:p>
          <a:p>
            <a:pPr>
              <a:spcBef>
                <a:spcPts val="200"/>
              </a:spcBef>
              <a:buFont typeface="Wingdings" pitchFamily="2" charset="2"/>
              <a:buChar char="ü"/>
            </a:pPr>
            <a:r>
              <a:rPr lang="en-US" sz="2700" dirty="0" smtClean="0"/>
              <a:t> Retention</a:t>
            </a:r>
          </a:p>
          <a:p>
            <a:pPr>
              <a:spcBef>
                <a:spcPts val="200"/>
              </a:spcBef>
              <a:buFont typeface="Wingdings" pitchFamily="2" charset="2"/>
              <a:buChar char="ü"/>
            </a:pPr>
            <a:r>
              <a:rPr lang="en-US" sz="2700" dirty="0" smtClean="0"/>
              <a:t> Perceived Favoritism &amp; Inconsistencies</a:t>
            </a:r>
          </a:p>
          <a:p>
            <a:pPr>
              <a:spcBef>
                <a:spcPts val="200"/>
              </a:spcBef>
              <a:buFont typeface="Wingdings" pitchFamily="2" charset="2"/>
              <a:buChar char="ü"/>
            </a:pPr>
            <a:r>
              <a:rPr lang="en-US" sz="2700" dirty="0" smtClean="0"/>
              <a:t> Lack of Information &amp; False Information</a:t>
            </a:r>
          </a:p>
          <a:p>
            <a:pPr>
              <a:spcBef>
                <a:spcPts val="200"/>
              </a:spcBef>
              <a:buFont typeface="Wingdings" pitchFamily="2" charset="2"/>
              <a:buChar char="ü"/>
            </a:pPr>
            <a:r>
              <a:rPr lang="en-US" sz="2700" dirty="0" smtClean="0"/>
              <a:t> Failure to document vital information &amp; incidences</a:t>
            </a:r>
          </a:p>
          <a:p>
            <a:pPr>
              <a:spcBef>
                <a:spcPts val="200"/>
              </a:spcBef>
              <a:buFont typeface="Wingdings" pitchFamily="2" charset="2"/>
              <a:buChar char="ü"/>
            </a:pPr>
            <a:r>
              <a:rPr lang="en-US" sz="2700" dirty="0" smtClean="0"/>
              <a:t> Loss of funding &amp; vital partnerships</a:t>
            </a:r>
          </a:p>
          <a:p>
            <a:pPr>
              <a:spcBef>
                <a:spcPts val="200"/>
              </a:spcBef>
              <a:buFont typeface="Wingdings" pitchFamily="2" charset="2"/>
              <a:buChar char="ü"/>
            </a:pPr>
            <a:r>
              <a:rPr lang="en-US" sz="2700" dirty="0" smtClean="0"/>
              <a:t> Failure to </a:t>
            </a:r>
            <a:r>
              <a:rPr lang="en-US" sz="2700" b="1" u="sng" dirty="0" smtClean="0"/>
              <a:t>PLAN</a:t>
            </a:r>
          </a:p>
          <a:p>
            <a:endParaRPr lang="en-US" dirty="0" smtClean="0"/>
          </a:p>
          <a:p>
            <a:endParaRPr lang="en-US" dirty="0"/>
          </a:p>
        </p:txBody>
      </p:sp>
      <p:pic>
        <p:nvPicPr>
          <p:cNvPr id="2051" name="Picture 3" descr="C:\Users\paula\AppData\Local\Microsoft\Windows\Temporary Internet Files\Content.IE5\BUVNBIPH\MC900434912[1].png"/>
          <p:cNvPicPr>
            <a:picLocks noChangeAspect="1" noChangeArrowheads="1"/>
          </p:cNvPicPr>
          <p:nvPr/>
        </p:nvPicPr>
        <p:blipFill>
          <a:blip r:embed="rId4" cstate="print"/>
          <a:srcRect/>
          <a:stretch>
            <a:fillRect/>
          </a:stretch>
        </p:blipFill>
        <p:spPr bwMode="auto">
          <a:xfrm rot="20676834">
            <a:off x="701167" y="2066002"/>
            <a:ext cx="2285714" cy="2839876"/>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73" y="2647130"/>
            <a:ext cx="9997440" cy="1143000"/>
          </a:xfrm>
        </p:spPr>
        <p:txBody>
          <a:bodyPr>
            <a:normAutofit/>
          </a:bodyPr>
          <a:lstStyle/>
          <a:p>
            <a:pPr algn="ctr"/>
            <a:r>
              <a:rPr lang="en-US" sz="5400" dirty="0" smtClean="0"/>
              <a:t>Questions &amp; Answers</a:t>
            </a:r>
            <a:endParaRPr lang="en-US" sz="54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914663" y="2696900"/>
            <a:ext cx="6277337" cy="1331089"/>
          </a:xfrm>
        </p:spPr>
        <p:txBody>
          <a:bodyPr>
            <a:normAutofit fontScale="25000" lnSpcReduction="20000"/>
          </a:bodyPr>
          <a:lstStyle/>
          <a:p>
            <a:endParaRPr lang="en-US" dirty="0" smtClean="0"/>
          </a:p>
          <a:p>
            <a:endParaRPr lang="en-US" dirty="0" smtClean="0"/>
          </a:p>
          <a:p>
            <a:endParaRPr lang="en-US" dirty="0" smtClean="0"/>
          </a:p>
          <a:p>
            <a:pPr algn="ctr"/>
            <a:r>
              <a:rPr lang="en-US" sz="12800" dirty="0" smtClean="0"/>
              <a:t>Please  don’t forget to complete your evaluation.</a:t>
            </a:r>
            <a:endParaRPr lang="en-US" sz="12800" dirty="0"/>
          </a:p>
        </p:txBody>
      </p:sp>
      <p:sp>
        <p:nvSpPr>
          <p:cNvPr id="3" name="Title 2"/>
          <p:cNvSpPr>
            <a:spLocks noGrp="1"/>
          </p:cNvSpPr>
          <p:nvPr>
            <p:ph type="ctrTitle"/>
          </p:nvPr>
        </p:nvSpPr>
        <p:spPr>
          <a:xfrm>
            <a:off x="6070053" y="1297447"/>
            <a:ext cx="5773420" cy="1472184"/>
          </a:xfrm>
        </p:spPr>
        <p:txBody>
          <a:bodyPr>
            <a:normAutofit/>
          </a:bodyPr>
          <a:lstStyle/>
          <a:p>
            <a:pPr algn="ctr"/>
            <a:r>
              <a:rPr lang="en-US" sz="6000" dirty="0" smtClean="0"/>
              <a:t>Thank You!</a:t>
            </a:r>
            <a:endParaRPr lang="en-US" sz="60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744394"/>
            <a:ext cx="9997440" cy="4504006"/>
          </a:xfrm>
        </p:spPr>
        <p:txBody>
          <a:bodyPr/>
          <a:lstStyle/>
          <a:p>
            <a:pPr>
              <a:buNone/>
            </a:pPr>
            <a:r>
              <a:rPr lang="en-US" dirty="0" smtClean="0"/>
              <a:t>From this training participants will learn: </a:t>
            </a:r>
          </a:p>
          <a:p>
            <a:pPr>
              <a:buNone/>
            </a:pPr>
            <a:endParaRPr lang="en-US" sz="1600" dirty="0" smtClean="0"/>
          </a:p>
          <a:p>
            <a:r>
              <a:rPr lang="en-US" dirty="0" smtClean="0"/>
              <a:t>How to improve member effectiveness</a:t>
            </a:r>
          </a:p>
          <a:p>
            <a:pPr lvl="0"/>
            <a:r>
              <a:rPr lang="en-US" dirty="0" smtClean="0"/>
              <a:t>How to promote retention and promote lifelong civic engagement</a:t>
            </a:r>
          </a:p>
          <a:p>
            <a:pPr lvl="0"/>
            <a:r>
              <a:rPr lang="en-US" dirty="0" smtClean="0"/>
              <a:t>The tools to help members move from their year of service to Life After AmeriCorps</a:t>
            </a:r>
            <a:endParaRPr lang="en-US" dirty="0"/>
          </a:p>
        </p:txBody>
      </p:sp>
      <p:sp>
        <p:nvSpPr>
          <p:cNvPr id="13" name="Title 12"/>
          <p:cNvSpPr>
            <a:spLocks noGrp="1"/>
          </p:cNvSpPr>
          <p:nvPr>
            <p:ph type="title"/>
          </p:nvPr>
        </p:nvSpPr>
        <p:spPr/>
        <p:txBody>
          <a:bodyPr/>
          <a:lstStyle/>
          <a:p>
            <a:pPr algn="ctr"/>
            <a:r>
              <a:rPr lang="en-US" dirty="0" smtClean="0"/>
              <a:t>Learning Objectives</a:t>
            </a:r>
            <a:endParaRPr lang="en-US" dirty="0"/>
          </a:p>
        </p:txBody>
      </p:sp>
    </p:spTree>
    <p:extLst>
      <p:ext uri="{BB962C8B-B14F-4D97-AF65-F5344CB8AC3E}">
        <p14:creationId xmlns:p14="http://schemas.microsoft.com/office/powerpoint/2010/main" xmlns="" val="881956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744394"/>
            <a:ext cx="9997440" cy="4504006"/>
          </a:xfrm>
        </p:spPr>
        <p:txBody>
          <a:bodyPr>
            <a:normAutofit fontScale="92500" lnSpcReduction="20000"/>
          </a:bodyPr>
          <a:lstStyle/>
          <a:p>
            <a:pPr marL="596646" indent="-514350">
              <a:buAutoNum type="arabicPeriod"/>
            </a:pPr>
            <a:r>
              <a:rPr lang="en-US" dirty="0" smtClean="0"/>
              <a:t>Create a plan.</a:t>
            </a:r>
          </a:p>
          <a:p>
            <a:pPr marL="596646" indent="-514350">
              <a:buAutoNum type="arabicPeriod"/>
            </a:pPr>
            <a:r>
              <a:rPr lang="en-US" dirty="0" smtClean="0"/>
              <a:t>Outline all the steps in the recruitment process.</a:t>
            </a:r>
          </a:p>
          <a:p>
            <a:pPr marL="596646" indent="-514350">
              <a:buAutoNum type="arabicPeriod"/>
            </a:pPr>
            <a:r>
              <a:rPr lang="en-US" dirty="0" smtClean="0"/>
              <a:t>Make sure that each party understands their role and participates in the process.</a:t>
            </a:r>
          </a:p>
          <a:p>
            <a:pPr marL="596646" indent="-514350">
              <a:buAutoNum type="arabicPeriod"/>
            </a:pPr>
            <a:r>
              <a:rPr lang="en-US" dirty="0" smtClean="0"/>
              <a:t>Make sure that all recruitment documents are updated. Make time to verify accuracy!</a:t>
            </a:r>
          </a:p>
          <a:p>
            <a:pPr marL="596646" indent="-514350">
              <a:buAutoNum type="arabicPeriod"/>
            </a:pPr>
            <a:r>
              <a:rPr lang="en-US" dirty="0" smtClean="0"/>
              <a:t>Your recruitment team should have some consistency and a few new players.</a:t>
            </a:r>
          </a:p>
          <a:p>
            <a:pPr marL="596646" indent="-514350">
              <a:buAutoNum type="arabicPeriod"/>
            </a:pPr>
            <a:r>
              <a:rPr lang="en-US" dirty="0" smtClean="0"/>
              <a:t>Make sure that there are many layers beyond completing the application. </a:t>
            </a:r>
          </a:p>
          <a:p>
            <a:pPr marL="596646" indent="-514350">
              <a:buAutoNum type="arabicPeriod"/>
            </a:pPr>
            <a:endParaRPr lang="en-US" dirty="0"/>
          </a:p>
        </p:txBody>
      </p:sp>
      <p:sp>
        <p:nvSpPr>
          <p:cNvPr id="13" name="Title 12"/>
          <p:cNvSpPr>
            <a:spLocks noGrp="1"/>
          </p:cNvSpPr>
          <p:nvPr>
            <p:ph type="title"/>
          </p:nvPr>
        </p:nvSpPr>
        <p:spPr/>
        <p:txBody>
          <a:bodyPr/>
          <a:lstStyle/>
          <a:p>
            <a:pPr algn="ctr"/>
            <a:r>
              <a:rPr lang="en-US" dirty="0" smtClean="0"/>
              <a:t>Member Recruitment</a:t>
            </a:r>
            <a:endParaRPr lang="en-US" dirty="0"/>
          </a:p>
        </p:txBody>
      </p:sp>
      <p:sp>
        <p:nvSpPr>
          <p:cNvPr id="4" name="TextBox 3"/>
          <p:cNvSpPr txBox="1"/>
          <p:nvPr/>
        </p:nvSpPr>
        <p:spPr>
          <a:xfrm>
            <a:off x="1666754" y="983848"/>
            <a:ext cx="184731" cy="369332"/>
          </a:xfrm>
          <a:prstGeom prst="rect">
            <a:avLst/>
          </a:prstGeom>
          <a:noFill/>
          <a:ln>
            <a:solidFill>
              <a:schemeClr val="bg2"/>
            </a:solidFill>
          </a:ln>
        </p:spPr>
        <p:txBody>
          <a:bodyPr wrap="none" rtlCol="0" anchor="ctr" anchorCtr="1">
            <a:spAutoFit/>
          </a:bodyPr>
          <a:lstStyle/>
          <a:p>
            <a:endParaRPr lang="en-US" dirty="0"/>
          </a:p>
        </p:txBody>
      </p:sp>
      <p:pic>
        <p:nvPicPr>
          <p:cNvPr id="1026" name="Picture 2" descr="C:\Users\paula\AppData\Local\Microsoft\Windows\Temporary Internet Files\Content.IE5\Z54XXU8L\MC900438012[1].wmf"/>
          <p:cNvPicPr>
            <a:picLocks noChangeAspect="1" noChangeArrowheads="1"/>
          </p:cNvPicPr>
          <p:nvPr/>
        </p:nvPicPr>
        <p:blipFill>
          <a:blip r:embed="rId3" cstate="print"/>
          <a:srcRect/>
          <a:stretch>
            <a:fillRect/>
          </a:stretch>
        </p:blipFill>
        <p:spPr bwMode="auto">
          <a:xfrm>
            <a:off x="760332" y="138896"/>
            <a:ext cx="1708558" cy="1643605"/>
          </a:xfrm>
          <a:prstGeom prst="rect">
            <a:avLst/>
          </a:prstGeom>
          <a:noFill/>
        </p:spPr>
      </p:pic>
    </p:spTree>
    <p:extLst>
      <p:ext uri="{BB962C8B-B14F-4D97-AF65-F5344CB8AC3E}">
        <p14:creationId xmlns:p14="http://schemas.microsoft.com/office/powerpoint/2010/main" xmlns="" val="881956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034784" y="1524000"/>
            <a:ext cx="4876800" cy="5189316"/>
          </a:xfrm>
        </p:spPr>
        <p:txBody>
          <a:bodyPr>
            <a:normAutofit fontScale="85000" lnSpcReduction="20000"/>
          </a:bodyPr>
          <a:lstStyle/>
          <a:p>
            <a:pPr algn="ctr">
              <a:buNone/>
            </a:pPr>
            <a:r>
              <a:rPr lang="en-US" b="1" u="sng" dirty="0" smtClean="0"/>
              <a:t>Persons with Disabilities</a:t>
            </a:r>
          </a:p>
          <a:p>
            <a:pPr>
              <a:buFont typeface="Wingdings" pitchFamily="2" charset="2"/>
              <a:buChar char="v"/>
            </a:pPr>
            <a:r>
              <a:rPr lang="en-US" dirty="0" smtClean="0"/>
              <a:t>Contact your disability partners </a:t>
            </a:r>
          </a:p>
          <a:p>
            <a:pPr>
              <a:buFont typeface="Wingdings" pitchFamily="2" charset="2"/>
              <a:buChar char="v"/>
            </a:pPr>
            <a:r>
              <a:rPr lang="en-US" dirty="0" smtClean="0"/>
              <a:t>Utilize other agencies that work specifically with Persons with Disabilities &amp; place flyers there</a:t>
            </a:r>
          </a:p>
          <a:p>
            <a:pPr>
              <a:buFont typeface="Wingdings" pitchFamily="2" charset="2"/>
              <a:buChar char="v"/>
            </a:pPr>
            <a:r>
              <a:rPr lang="en-US" dirty="0" smtClean="0"/>
              <a:t>Contact the local colleges and universities</a:t>
            </a:r>
          </a:p>
          <a:p>
            <a:pPr>
              <a:buFont typeface="Wingdings" pitchFamily="2" charset="2"/>
              <a:buChar char="v"/>
            </a:pPr>
            <a:r>
              <a:rPr lang="en-US" dirty="0" smtClean="0"/>
              <a:t>Contact the local high schools</a:t>
            </a:r>
          </a:p>
          <a:p>
            <a:pPr>
              <a:buFont typeface="Wingdings" pitchFamily="2" charset="2"/>
              <a:buChar char="v"/>
            </a:pPr>
            <a:r>
              <a:rPr lang="en-US" dirty="0" smtClean="0"/>
              <a:t>Post flyers in hospitals, physical therapy &amp; doctors offices and specialized equipment businesses</a:t>
            </a:r>
            <a:endParaRPr lang="en-US" dirty="0"/>
          </a:p>
        </p:txBody>
      </p:sp>
      <p:sp>
        <p:nvSpPr>
          <p:cNvPr id="3" name="Content Placeholder 2"/>
          <p:cNvSpPr>
            <a:spLocks noGrp="1"/>
          </p:cNvSpPr>
          <p:nvPr>
            <p:ph sz="half" idx="1"/>
          </p:nvPr>
        </p:nvSpPr>
        <p:spPr>
          <a:xfrm>
            <a:off x="1914144" y="1523999"/>
            <a:ext cx="4876800" cy="5334001"/>
          </a:xfrm>
        </p:spPr>
        <p:txBody>
          <a:bodyPr>
            <a:normAutofit fontScale="85000" lnSpcReduction="20000"/>
          </a:bodyPr>
          <a:lstStyle/>
          <a:p>
            <a:pPr algn="ctr">
              <a:buNone/>
            </a:pPr>
            <a:r>
              <a:rPr lang="en-US" b="1" u="sng" dirty="0" smtClean="0"/>
              <a:t>Recruiting Males</a:t>
            </a:r>
          </a:p>
          <a:p>
            <a:pPr>
              <a:buFont typeface="Wingdings" pitchFamily="2" charset="2"/>
              <a:buChar char="Ø"/>
            </a:pPr>
            <a:r>
              <a:rPr lang="en-US" sz="2900" dirty="0" smtClean="0"/>
              <a:t>Recruit at sites that males frequent (i.e. barbershops, cycle shops, gyms, bowling lanes, etc.)</a:t>
            </a:r>
          </a:p>
          <a:p>
            <a:pPr>
              <a:buFont typeface="Wingdings" pitchFamily="2" charset="2"/>
              <a:buChar char="Ø"/>
            </a:pPr>
            <a:r>
              <a:rPr lang="en-US" sz="2900" dirty="0" smtClean="0"/>
              <a:t>Use males to recruit males</a:t>
            </a:r>
          </a:p>
          <a:p>
            <a:pPr>
              <a:buFont typeface="Wingdings" pitchFamily="2" charset="2"/>
              <a:buChar char="Ø"/>
            </a:pPr>
            <a:r>
              <a:rPr lang="en-US" sz="2900" dirty="0" smtClean="0"/>
              <a:t>Visit nontraditional sites (churches, Boys &amp; Girls Clubs)</a:t>
            </a:r>
          </a:p>
          <a:p>
            <a:pPr>
              <a:buFont typeface="Wingdings" pitchFamily="2" charset="2"/>
              <a:buChar char="Ø"/>
            </a:pPr>
            <a:r>
              <a:rPr lang="en-US" sz="2900" dirty="0" smtClean="0"/>
              <a:t>Make the pitch to fraternities, at sporting events and male specific clubs.</a:t>
            </a:r>
          </a:p>
          <a:p>
            <a:pPr>
              <a:buFont typeface="Wingdings" pitchFamily="2" charset="2"/>
              <a:buChar char="Ø"/>
            </a:pPr>
            <a:r>
              <a:rPr lang="en-US" sz="2900" dirty="0" smtClean="0"/>
              <a:t>Host an open house</a:t>
            </a:r>
          </a:p>
          <a:p>
            <a:pPr>
              <a:buNone/>
            </a:pPr>
            <a:endParaRPr lang="en-US" sz="2400" dirty="0" smtClean="0"/>
          </a:p>
        </p:txBody>
      </p:sp>
      <p:sp>
        <p:nvSpPr>
          <p:cNvPr id="2" name="Title 1"/>
          <p:cNvSpPr>
            <a:spLocks noGrp="1"/>
          </p:cNvSpPr>
          <p:nvPr>
            <p:ph type="title"/>
          </p:nvPr>
        </p:nvSpPr>
        <p:spPr/>
        <p:txBody>
          <a:bodyPr/>
          <a:lstStyle/>
          <a:p>
            <a:pPr algn="ctr"/>
            <a:r>
              <a:rPr lang="en-US" dirty="0" smtClean="0"/>
              <a:t>Recruiting Special Populations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half" idx="1"/>
            <p:extLst/>
          </p:nvPr>
        </p:nvGraphicFramePr>
        <p:xfrm>
          <a:off x="1956121" y="1562581"/>
          <a:ext cx="7812911" cy="4074425"/>
        </p:xfrm>
        <a:graphic>
          <a:graphicData uri="http://schemas.openxmlformats.org/drawingml/2006/table">
            <a:tbl>
              <a:tblPr firstRow="1" bandRow="1">
                <a:tableStyleId>{5C22544A-7EE6-4342-B048-85BDC9FD1C3A}</a:tableStyleId>
              </a:tblPr>
              <a:tblGrid>
                <a:gridCol w="960810"/>
                <a:gridCol w="1719346"/>
                <a:gridCol w="2048044"/>
                <a:gridCol w="1668777"/>
                <a:gridCol w="1415934"/>
              </a:tblGrid>
              <a:tr h="785239">
                <a:tc>
                  <a:txBody>
                    <a:bodyPr/>
                    <a:lstStyle/>
                    <a:p>
                      <a:r>
                        <a:rPr lang="en-US" dirty="0" smtClean="0"/>
                        <a:t>Date</a:t>
                      </a:r>
                      <a:endParaRPr lang="en-US" dirty="0"/>
                    </a:p>
                  </a:txBody>
                  <a:tcPr marL="93417" marR="93417" anchor="ctr"/>
                </a:tc>
                <a:tc>
                  <a:txBody>
                    <a:bodyPr/>
                    <a:lstStyle/>
                    <a:p>
                      <a:pPr algn="ctr"/>
                      <a:r>
                        <a:rPr lang="en-US" dirty="0" smtClean="0"/>
                        <a:t>Location</a:t>
                      </a:r>
                      <a:endParaRPr lang="en-US" dirty="0"/>
                    </a:p>
                  </a:txBody>
                  <a:tcPr marL="93417" marR="93417" anchor="ctr"/>
                </a:tc>
                <a:tc>
                  <a:txBody>
                    <a:bodyPr/>
                    <a:lstStyle/>
                    <a:p>
                      <a:pPr algn="ctr"/>
                      <a:r>
                        <a:rPr lang="en-US" dirty="0" smtClean="0"/>
                        <a:t>Activity</a:t>
                      </a:r>
                      <a:endParaRPr lang="en-US" dirty="0"/>
                    </a:p>
                  </a:txBody>
                  <a:tcPr marL="93417" marR="93417" anchor="ctr"/>
                </a:tc>
                <a:tc>
                  <a:txBody>
                    <a:bodyPr/>
                    <a:lstStyle/>
                    <a:p>
                      <a:pPr algn="ctr"/>
                      <a:r>
                        <a:rPr lang="en-US" dirty="0" smtClean="0"/>
                        <a:t>Person Responsible</a:t>
                      </a:r>
                      <a:endParaRPr lang="en-US" dirty="0"/>
                    </a:p>
                  </a:txBody>
                  <a:tcPr marL="93417" marR="93417" anchor="ctr"/>
                </a:tc>
                <a:tc>
                  <a:txBody>
                    <a:bodyPr/>
                    <a:lstStyle/>
                    <a:p>
                      <a:pPr algn="ctr"/>
                      <a:r>
                        <a:rPr lang="en-US" dirty="0" smtClean="0"/>
                        <a:t>Outcome</a:t>
                      </a:r>
                      <a:endParaRPr lang="en-US" dirty="0"/>
                    </a:p>
                  </a:txBody>
                  <a:tcPr marL="93417" marR="93417" anchor="ctr"/>
                </a:tc>
              </a:tr>
              <a:tr h="889623">
                <a:tc>
                  <a:txBody>
                    <a:bodyPr/>
                    <a:lstStyle/>
                    <a:p>
                      <a:r>
                        <a:rPr lang="en-US" sz="1400" dirty="0" smtClean="0"/>
                        <a:t>1/21/13</a:t>
                      </a:r>
                      <a:endParaRPr lang="en-US" sz="1400" dirty="0"/>
                    </a:p>
                  </a:txBody>
                  <a:tcPr marL="93417" marR="93417" anchor="ctr"/>
                </a:tc>
                <a:tc>
                  <a:txBody>
                    <a:bodyPr/>
                    <a:lstStyle/>
                    <a:p>
                      <a:pPr algn="ctr"/>
                      <a:r>
                        <a:rPr lang="en-US" sz="1400" dirty="0" smtClean="0"/>
                        <a:t>City</a:t>
                      </a:r>
                      <a:r>
                        <a:rPr lang="en-US" sz="1400" baseline="0" dirty="0" smtClean="0"/>
                        <a:t> Hall MLK Program</a:t>
                      </a:r>
                      <a:endParaRPr lang="en-US" sz="1400" dirty="0"/>
                    </a:p>
                  </a:txBody>
                  <a:tcPr marL="93417" marR="93417" anchor="ctr"/>
                </a:tc>
                <a:tc>
                  <a:txBody>
                    <a:bodyPr/>
                    <a:lstStyle/>
                    <a:p>
                      <a:pPr algn="ctr"/>
                      <a:r>
                        <a:rPr lang="en-US" sz="1400" dirty="0" smtClean="0"/>
                        <a:t>Presentation to 47 people; left brochures</a:t>
                      </a:r>
                      <a:endParaRPr lang="en-US" sz="1400" dirty="0"/>
                    </a:p>
                  </a:txBody>
                  <a:tcPr marL="93417" marR="93417" anchor="ctr"/>
                </a:tc>
                <a:tc>
                  <a:txBody>
                    <a:bodyPr/>
                    <a:lstStyle/>
                    <a:p>
                      <a:pPr algn="ctr"/>
                      <a:r>
                        <a:rPr lang="en-US" sz="1400" dirty="0" smtClean="0"/>
                        <a:t>James Brown</a:t>
                      </a:r>
                      <a:endParaRPr lang="en-US" sz="1400" dirty="0"/>
                    </a:p>
                  </a:txBody>
                  <a:tcPr marL="93417" marR="93417" anchor="ctr"/>
                </a:tc>
                <a:tc>
                  <a:txBody>
                    <a:bodyPr/>
                    <a:lstStyle/>
                    <a:p>
                      <a:pPr algn="ctr"/>
                      <a:r>
                        <a:rPr lang="en-US" sz="1400" dirty="0" smtClean="0"/>
                        <a:t>10</a:t>
                      </a:r>
                      <a:r>
                        <a:rPr lang="en-US" sz="1400" baseline="0" dirty="0" smtClean="0"/>
                        <a:t> names to follow-up</a:t>
                      </a:r>
                      <a:endParaRPr lang="en-US" sz="1400" dirty="0"/>
                    </a:p>
                  </a:txBody>
                  <a:tcPr marL="93417" marR="93417" anchor="ctr"/>
                </a:tc>
              </a:tr>
              <a:tr h="1668043">
                <a:tc>
                  <a:txBody>
                    <a:bodyPr/>
                    <a:lstStyle/>
                    <a:p>
                      <a:r>
                        <a:rPr lang="en-US" sz="1400" dirty="0" smtClean="0"/>
                        <a:t>2/2/13</a:t>
                      </a:r>
                      <a:endParaRPr lang="en-US" sz="1400" dirty="0"/>
                    </a:p>
                  </a:txBody>
                  <a:tcPr marL="93417" marR="93417" anchor="ctr"/>
                </a:tc>
                <a:tc>
                  <a:txBody>
                    <a:bodyPr/>
                    <a:lstStyle/>
                    <a:p>
                      <a:pPr algn="ctr"/>
                      <a:r>
                        <a:rPr lang="en-US" sz="1400" dirty="0" smtClean="0"/>
                        <a:t>Booth at College Fair</a:t>
                      </a:r>
                      <a:endParaRPr lang="en-US" sz="1400" dirty="0"/>
                    </a:p>
                  </a:txBody>
                  <a:tcPr marL="93417" marR="93417" anchor="ctr"/>
                </a:tc>
                <a:tc>
                  <a:txBody>
                    <a:bodyPr/>
                    <a:lstStyle/>
                    <a:p>
                      <a:pPr algn="ctr"/>
                      <a:r>
                        <a:rPr lang="en-US" sz="1400" dirty="0" smtClean="0"/>
                        <a:t>Accepted 7 resumes, passed out 100 flyers,</a:t>
                      </a:r>
                      <a:r>
                        <a:rPr lang="en-US" sz="1400" baseline="0" dirty="0" smtClean="0"/>
                        <a:t> 63 applications</a:t>
                      </a:r>
                      <a:endParaRPr lang="en-US" sz="1400" dirty="0"/>
                    </a:p>
                  </a:txBody>
                  <a:tcPr marL="93417" marR="93417" anchor="ctr"/>
                </a:tc>
                <a:tc>
                  <a:txBody>
                    <a:bodyPr/>
                    <a:lstStyle/>
                    <a:p>
                      <a:pPr algn="ctr"/>
                      <a:r>
                        <a:rPr lang="en-US" sz="1400" dirty="0" smtClean="0"/>
                        <a:t>Jane Doe</a:t>
                      </a:r>
                      <a:endParaRPr lang="en-US" sz="1400" dirty="0"/>
                    </a:p>
                  </a:txBody>
                  <a:tcPr marL="93417" marR="93417" anchor="ctr"/>
                </a:tc>
                <a:tc>
                  <a:txBody>
                    <a:bodyPr/>
                    <a:lstStyle/>
                    <a:p>
                      <a:pPr algn="ctr"/>
                      <a:r>
                        <a:rPr lang="en-US" sz="1400" dirty="0" smtClean="0"/>
                        <a:t>2 applications</a:t>
                      </a:r>
                      <a:r>
                        <a:rPr lang="en-US" sz="1400" baseline="0" dirty="0" smtClean="0"/>
                        <a:t> completed at fair, 8 received later</a:t>
                      </a:r>
                      <a:endParaRPr lang="en-US" sz="1400" dirty="0"/>
                    </a:p>
                  </a:txBody>
                  <a:tcPr marL="93417" marR="93417" anchor="ctr"/>
                </a:tc>
              </a:tr>
              <a:tr h="638787">
                <a:tc>
                  <a:txBody>
                    <a:bodyPr/>
                    <a:lstStyle/>
                    <a:p>
                      <a:r>
                        <a:rPr lang="en-US" sz="1400" dirty="0" smtClean="0"/>
                        <a:t>3/6/13</a:t>
                      </a:r>
                      <a:endParaRPr lang="en-US" sz="1400" dirty="0"/>
                    </a:p>
                  </a:txBody>
                  <a:tcPr marL="93417" marR="93417" anchor="ctr"/>
                </a:tc>
                <a:tc>
                  <a:txBody>
                    <a:bodyPr/>
                    <a:lstStyle/>
                    <a:p>
                      <a:pPr algn="ctr"/>
                      <a:r>
                        <a:rPr lang="en-US" sz="1400" dirty="0" smtClean="0"/>
                        <a:t>Kiwanis Club Breakfast</a:t>
                      </a:r>
                      <a:endParaRPr lang="en-US" sz="1400" dirty="0"/>
                    </a:p>
                  </a:txBody>
                  <a:tcPr marL="93417" marR="93417" anchor="ctr"/>
                </a:tc>
                <a:tc>
                  <a:txBody>
                    <a:bodyPr/>
                    <a:lstStyle/>
                    <a:p>
                      <a:pPr algn="ctr"/>
                      <a:r>
                        <a:rPr lang="en-US" sz="1400" dirty="0" smtClean="0"/>
                        <a:t>Presentation to 13 people</a:t>
                      </a:r>
                      <a:endParaRPr lang="en-US" sz="1400" dirty="0"/>
                    </a:p>
                  </a:txBody>
                  <a:tcPr marL="93417" marR="93417" anchor="ctr"/>
                </a:tc>
                <a:tc>
                  <a:txBody>
                    <a:bodyPr/>
                    <a:lstStyle/>
                    <a:p>
                      <a:pPr algn="ctr"/>
                      <a:r>
                        <a:rPr lang="en-US" sz="1400" dirty="0" smtClean="0"/>
                        <a:t>Bob</a:t>
                      </a:r>
                      <a:r>
                        <a:rPr lang="en-US" sz="1400" baseline="0" dirty="0" smtClean="0"/>
                        <a:t> Smith</a:t>
                      </a:r>
                      <a:endParaRPr lang="en-US" sz="1400" dirty="0"/>
                    </a:p>
                  </a:txBody>
                  <a:tcPr marL="93417" marR="93417" anchor="ctr"/>
                </a:tc>
                <a:tc>
                  <a:txBody>
                    <a:bodyPr/>
                    <a:lstStyle/>
                    <a:p>
                      <a:pPr algn="ctr"/>
                      <a:r>
                        <a:rPr lang="en-US" sz="1400" dirty="0" smtClean="0"/>
                        <a:t>2 follow-up telephone calls</a:t>
                      </a:r>
                      <a:endParaRPr lang="en-US" sz="1400" dirty="0"/>
                    </a:p>
                  </a:txBody>
                  <a:tcPr marL="93417" marR="93417" anchor="ctr"/>
                </a:tc>
              </a:tr>
            </a:tbl>
          </a:graphicData>
        </a:graphic>
      </p:graphicFrame>
      <p:sp>
        <p:nvSpPr>
          <p:cNvPr id="2" name="Title 1"/>
          <p:cNvSpPr>
            <a:spLocks noGrp="1"/>
          </p:cNvSpPr>
          <p:nvPr>
            <p:ph type="title"/>
          </p:nvPr>
        </p:nvSpPr>
        <p:spPr/>
        <p:txBody>
          <a:bodyPr/>
          <a:lstStyle/>
          <a:p>
            <a:r>
              <a:rPr lang="en-US" dirty="0" smtClean="0"/>
              <a:t>Track Activities to Maximize Results</a:t>
            </a:r>
            <a:endParaRPr lang="en-US" dirty="0"/>
          </a:p>
        </p:txBody>
      </p:sp>
      <p:pic>
        <p:nvPicPr>
          <p:cNvPr id="2050" name="Picture 2" descr="C:\Users\paula\AppData\Local\Microsoft\Windows\Temporary Internet Files\Content.IE5\V1K0JLPC\MC900441426[1].png"/>
          <p:cNvPicPr>
            <a:picLocks noChangeAspect="1" noChangeArrowheads="1"/>
          </p:cNvPicPr>
          <p:nvPr/>
        </p:nvPicPr>
        <p:blipFill>
          <a:blip r:embed="rId3" cstate="print"/>
          <a:srcRect/>
          <a:stretch>
            <a:fillRect/>
          </a:stretch>
        </p:blipFill>
        <p:spPr bwMode="auto">
          <a:xfrm>
            <a:off x="9918538" y="2453833"/>
            <a:ext cx="1945513" cy="1898247"/>
          </a:xfrm>
          <a:prstGeom prst="rect">
            <a:avLst/>
          </a:prstGeom>
          <a:noFill/>
        </p:spPr>
      </p:pic>
    </p:spTree>
    <p:extLst>
      <p:ext uri="{BB962C8B-B14F-4D97-AF65-F5344CB8AC3E}">
        <p14:creationId xmlns:p14="http://schemas.microsoft.com/office/powerpoint/2010/main" xmlns="" val="8658357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574157"/>
            <a:ext cx="9997440" cy="4757195"/>
          </a:xfrm>
        </p:spPr>
        <p:txBody>
          <a:bodyPr>
            <a:normAutofit lnSpcReduction="10000"/>
          </a:bodyPr>
          <a:lstStyle/>
          <a:p>
            <a:pPr>
              <a:buNone/>
            </a:pPr>
            <a:r>
              <a:rPr lang="en-US" dirty="0" smtClean="0"/>
              <a:t>Who’s part of your screening and interviewing team? </a:t>
            </a:r>
          </a:p>
          <a:p>
            <a:pPr>
              <a:buNone/>
            </a:pPr>
            <a:r>
              <a:rPr lang="en-US" dirty="0" smtClean="0"/>
              <a:t>When should you schedule interviews?</a:t>
            </a:r>
          </a:p>
          <a:p>
            <a:pPr>
              <a:buNone/>
            </a:pPr>
            <a:r>
              <a:rPr lang="en-US" dirty="0" smtClean="0"/>
              <a:t>What questions should you ask?</a:t>
            </a:r>
          </a:p>
          <a:p>
            <a:pPr lvl="1"/>
            <a:r>
              <a:rPr lang="en-US" sz="2400" dirty="0" smtClean="0">
                <a:solidFill>
                  <a:schemeClr val="accent1">
                    <a:lumMod val="75000"/>
                  </a:schemeClr>
                </a:solidFill>
              </a:rPr>
              <a:t>"A child is having an issue with a teacher and isn't responding to that teacher, what would be your course of action?"</a:t>
            </a:r>
            <a:r>
              <a:rPr lang="en-US" dirty="0" smtClean="0">
                <a:solidFill>
                  <a:schemeClr val="accent1">
                    <a:lumMod val="75000"/>
                  </a:schemeClr>
                </a:solidFill>
              </a:rPr>
              <a:t> </a:t>
            </a:r>
          </a:p>
          <a:p>
            <a:pPr lvl="1"/>
            <a:r>
              <a:rPr lang="en-US" sz="2400" dirty="0" smtClean="0">
                <a:solidFill>
                  <a:schemeClr val="accent1">
                    <a:lumMod val="75000"/>
                  </a:schemeClr>
                </a:solidFill>
              </a:rPr>
              <a:t>"If you were confronted by a distraught community member and you didn't know the answer, what would your course of action be?“</a:t>
            </a:r>
          </a:p>
          <a:p>
            <a:pPr lvl="1"/>
            <a:r>
              <a:rPr lang="en-US" sz="2400" dirty="0" smtClean="0">
                <a:solidFill>
                  <a:schemeClr val="accent1">
                    <a:lumMod val="75000"/>
                  </a:schemeClr>
                </a:solidFill>
              </a:rPr>
              <a:t>"Please describe yourself in one word and tell us why you chose that particular word."</a:t>
            </a:r>
            <a:r>
              <a:rPr lang="en-US" sz="2400" dirty="0" smtClean="0"/>
              <a:t> </a:t>
            </a:r>
          </a:p>
        </p:txBody>
      </p:sp>
      <p:sp>
        <p:nvSpPr>
          <p:cNvPr id="13" name="Title 12"/>
          <p:cNvSpPr>
            <a:spLocks noGrp="1"/>
          </p:cNvSpPr>
          <p:nvPr>
            <p:ph type="title"/>
          </p:nvPr>
        </p:nvSpPr>
        <p:spPr/>
        <p:txBody>
          <a:bodyPr/>
          <a:lstStyle/>
          <a:p>
            <a:pPr algn="ctr"/>
            <a:r>
              <a:rPr lang="en-US" dirty="0" smtClean="0"/>
              <a:t>After Recruitment – What’s Next</a:t>
            </a:r>
            <a:endParaRPr lang="en-US" dirty="0"/>
          </a:p>
        </p:txBody>
      </p:sp>
    </p:spTree>
    <p:extLst>
      <p:ext uri="{BB962C8B-B14F-4D97-AF65-F5344CB8AC3E}">
        <p14:creationId xmlns:p14="http://schemas.microsoft.com/office/powerpoint/2010/main" xmlns="" val="881956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1744394"/>
            <a:ext cx="9997440" cy="4504006"/>
          </a:xfrm>
        </p:spPr>
        <p:txBody>
          <a:bodyPr/>
          <a:lstStyle/>
          <a:p>
            <a:pPr>
              <a:buFont typeface="Wingdings" pitchFamily="2" charset="2"/>
              <a:buChar char="ü"/>
            </a:pPr>
            <a:r>
              <a:rPr lang="en-US" dirty="0" smtClean="0"/>
              <a:t>Have them volunteer for a 1-2 weeks</a:t>
            </a:r>
          </a:p>
          <a:p>
            <a:pPr>
              <a:buFont typeface="Wingdings" pitchFamily="2" charset="2"/>
              <a:buChar char="ü"/>
            </a:pPr>
            <a:r>
              <a:rPr lang="en-US" dirty="0" smtClean="0"/>
              <a:t>Get them screened (NSOPR at a minimum)</a:t>
            </a:r>
          </a:p>
          <a:p>
            <a:pPr>
              <a:buFont typeface="Wingdings" pitchFamily="2" charset="2"/>
              <a:buChar char="ü"/>
            </a:pPr>
            <a:r>
              <a:rPr lang="en-US" dirty="0" smtClean="0"/>
              <a:t>Give them something to accomplish</a:t>
            </a:r>
          </a:p>
          <a:p>
            <a:pPr>
              <a:buFont typeface="Wingdings" pitchFamily="2" charset="2"/>
              <a:buChar char="ü"/>
            </a:pPr>
            <a:r>
              <a:rPr lang="en-US" dirty="0" smtClean="0"/>
              <a:t>Others should be watching them as well </a:t>
            </a:r>
          </a:p>
          <a:p>
            <a:pPr>
              <a:buNone/>
            </a:pPr>
            <a:endParaRPr lang="en-US" dirty="0" smtClean="0"/>
          </a:p>
          <a:p>
            <a:pPr algn="ctr">
              <a:buNone/>
            </a:pPr>
            <a:r>
              <a:rPr lang="en-US" b="1" dirty="0" smtClean="0">
                <a:solidFill>
                  <a:schemeClr val="accent2">
                    <a:lumMod val="50000"/>
                  </a:schemeClr>
                </a:solidFill>
              </a:rPr>
              <a:t>Finally, the TEAM makes a decision based on performance during the volunteer period.</a:t>
            </a:r>
            <a:endParaRPr lang="en-US" b="1" dirty="0">
              <a:solidFill>
                <a:schemeClr val="accent2">
                  <a:lumMod val="50000"/>
                </a:schemeClr>
              </a:solidFill>
            </a:endParaRPr>
          </a:p>
        </p:txBody>
      </p:sp>
      <p:sp>
        <p:nvSpPr>
          <p:cNvPr id="13" name="Title 12"/>
          <p:cNvSpPr>
            <a:spLocks noGrp="1"/>
          </p:cNvSpPr>
          <p:nvPr>
            <p:ph type="title"/>
          </p:nvPr>
        </p:nvSpPr>
        <p:spPr/>
        <p:txBody>
          <a:bodyPr/>
          <a:lstStyle/>
          <a:p>
            <a:pPr algn="ctr"/>
            <a:r>
              <a:rPr lang="en-US" dirty="0" smtClean="0"/>
              <a:t>Top Choices &amp; Next Steps</a:t>
            </a:r>
            <a:endParaRPr lang="en-US" dirty="0"/>
          </a:p>
        </p:txBody>
      </p:sp>
    </p:spTree>
    <p:extLst>
      <p:ext uri="{BB962C8B-B14F-4D97-AF65-F5344CB8AC3E}">
        <p14:creationId xmlns:p14="http://schemas.microsoft.com/office/powerpoint/2010/main" xmlns="" val="881956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mericorps logo.jpg"/>
          <p:cNvPicPr>
            <a:picLocks noGrp="1" noChangeAspect="1"/>
          </p:cNvPicPr>
          <p:nvPr>
            <p:ph idx="1"/>
          </p:nvPr>
        </p:nvPicPr>
        <p:blipFill>
          <a:blip r:embed="rId3" cstate="print"/>
          <a:stretch>
            <a:fillRect/>
          </a:stretch>
        </p:blipFill>
        <p:spPr>
          <a:xfrm>
            <a:off x="6735883" y="300942"/>
            <a:ext cx="1097666" cy="1097666"/>
          </a:xfrm>
        </p:spPr>
      </p:pic>
      <p:sp>
        <p:nvSpPr>
          <p:cNvPr id="13" name="Title 12"/>
          <p:cNvSpPr>
            <a:spLocks noGrp="1"/>
          </p:cNvSpPr>
          <p:nvPr>
            <p:ph type="title"/>
          </p:nvPr>
        </p:nvSpPr>
        <p:spPr/>
        <p:txBody>
          <a:bodyPr/>
          <a:lstStyle/>
          <a:p>
            <a:pPr algn="ctr"/>
            <a:r>
              <a:rPr lang="en-US" dirty="0" smtClean="0"/>
              <a:t>The New          Team</a:t>
            </a:r>
            <a:endParaRPr lang="en-US" dirty="0"/>
          </a:p>
        </p:txBody>
      </p:sp>
      <p:sp>
        <p:nvSpPr>
          <p:cNvPr id="11" name="TextBox 10"/>
          <p:cNvSpPr txBox="1"/>
          <p:nvPr/>
        </p:nvSpPr>
        <p:spPr>
          <a:xfrm>
            <a:off x="1701478" y="1452928"/>
            <a:ext cx="10220446" cy="5032147"/>
          </a:xfrm>
          <a:prstGeom prst="rect">
            <a:avLst/>
          </a:prstGeom>
          <a:noFill/>
          <a:ln>
            <a:noFill/>
          </a:ln>
        </p:spPr>
        <p:txBody>
          <a:bodyPr wrap="square" rtlCol="0" anchor="ctr" anchorCtr="1">
            <a:spAutoFit/>
          </a:bodyPr>
          <a:lstStyle/>
          <a:p>
            <a:r>
              <a:rPr lang="en-US" sz="4300" b="1" dirty="0" smtClean="0">
                <a:solidFill>
                  <a:schemeClr val="accent1"/>
                </a:solidFill>
                <a:effectLst>
                  <a:outerShdw blurRad="38100" dist="38100" dir="2700000" algn="tl">
                    <a:srgbClr val="000000">
                      <a:alpha val="43137"/>
                    </a:srgbClr>
                  </a:outerShdw>
                </a:effectLst>
                <a:latin typeface="Algerian" pitchFamily="82" charset="0"/>
              </a:rPr>
              <a:t>Training</a:t>
            </a:r>
            <a:r>
              <a:rPr lang="en-US" sz="4000" dirty="0" smtClean="0">
                <a:effectLst>
                  <a:outerShdw blurRad="38100" dist="38100" dir="2700000" algn="tl">
                    <a:srgbClr val="000000">
                      <a:alpha val="43137"/>
                    </a:srgbClr>
                  </a:outerShdw>
                </a:effectLst>
              </a:rPr>
              <a:t>      </a:t>
            </a:r>
            <a:r>
              <a:rPr lang="en-US" sz="4000" dirty="0" smtClean="0">
                <a:solidFill>
                  <a:schemeClr val="accent3">
                    <a:lumMod val="75000"/>
                  </a:schemeClr>
                </a:solidFill>
                <a:latin typeface="Aharoni" pitchFamily="2" charset="-79"/>
                <a:cs typeface="Aharoni" pitchFamily="2" charset="-79"/>
              </a:rPr>
              <a:t>Background Screening</a:t>
            </a:r>
            <a:r>
              <a:rPr lang="en-US" sz="4000" dirty="0" smtClean="0">
                <a:latin typeface="Aharoni" pitchFamily="2" charset="-79"/>
                <a:cs typeface="Aharoni" pitchFamily="2" charset="-79"/>
              </a:rPr>
              <a:t>       </a:t>
            </a:r>
          </a:p>
          <a:p>
            <a:r>
              <a:rPr lang="en-US" sz="4000" dirty="0" smtClean="0"/>
              <a:t>             Volunteer Recruitment                </a:t>
            </a:r>
            <a:r>
              <a:rPr lang="en-US" sz="4000" dirty="0" smtClean="0">
                <a:solidFill>
                  <a:srgbClr val="FF0000"/>
                </a:solidFill>
                <a:latin typeface="Jokerman" pitchFamily="82" charset="0"/>
              </a:rPr>
              <a:t>Service</a:t>
            </a:r>
            <a:r>
              <a:rPr lang="en-US" sz="4000" dirty="0" smtClean="0">
                <a:latin typeface="Jokerman" pitchFamily="82" charset="0"/>
              </a:rPr>
              <a:t> </a:t>
            </a:r>
            <a:r>
              <a:rPr lang="en-US" sz="4000" dirty="0" smtClean="0">
                <a:solidFill>
                  <a:srgbClr val="FF0000"/>
                </a:solidFill>
                <a:latin typeface="Jokerman" pitchFamily="82" charset="0"/>
              </a:rPr>
              <a:t>Projects</a:t>
            </a:r>
            <a:r>
              <a:rPr lang="en-US" sz="4000" dirty="0" smtClean="0">
                <a:latin typeface="Jokerman" pitchFamily="82" charset="0"/>
              </a:rPr>
              <a:t>            </a:t>
            </a:r>
            <a:r>
              <a:rPr lang="en-US" sz="4200" dirty="0" smtClean="0">
                <a:solidFill>
                  <a:srgbClr val="6600CC"/>
                </a:solidFill>
                <a:latin typeface="PMingLiU" pitchFamily="18" charset="-120"/>
                <a:ea typeface="PMingLiU" pitchFamily="18" charset="-120"/>
              </a:rPr>
              <a:t> Evaluations</a:t>
            </a:r>
          </a:p>
          <a:p>
            <a:r>
              <a:rPr lang="en-US" sz="3400" b="1" dirty="0" smtClean="0">
                <a:solidFill>
                  <a:schemeClr val="bg2">
                    <a:lumMod val="75000"/>
                  </a:schemeClr>
                </a:solidFill>
              </a:rPr>
              <a:t>       Accommodations</a:t>
            </a:r>
            <a:r>
              <a:rPr lang="en-US" sz="3600" b="1" dirty="0" smtClean="0">
                <a:solidFill>
                  <a:srgbClr val="00B050"/>
                </a:solidFill>
              </a:rPr>
              <a:t>  </a:t>
            </a:r>
          </a:p>
          <a:p>
            <a:r>
              <a:rPr lang="en-US" sz="3600" b="1" dirty="0" smtClean="0">
                <a:solidFill>
                  <a:srgbClr val="00B050"/>
                </a:solidFill>
              </a:rPr>
              <a:t>                      Personal Disaster Planning</a:t>
            </a:r>
            <a:r>
              <a:rPr lang="en-US" sz="3600" dirty="0" smtClean="0"/>
              <a:t>            </a:t>
            </a:r>
          </a:p>
          <a:p>
            <a:r>
              <a:rPr lang="en-US" sz="3600" dirty="0" smtClean="0"/>
              <a:t> </a:t>
            </a:r>
            <a:r>
              <a:rPr lang="en-US" sz="4000" dirty="0" smtClean="0">
                <a:effectLst>
                  <a:outerShdw blurRad="38100" dist="38100" dir="2700000" algn="tl">
                    <a:srgbClr val="000000">
                      <a:alpha val="43137"/>
                    </a:srgbClr>
                  </a:outerShdw>
                </a:effectLst>
                <a:latin typeface="Footlight MT Light" pitchFamily="18" charset="0"/>
              </a:rPr>
              <a:t>Professional Development        </a:t>
            </a:r>
            <a:r>
              <a:rPr lang="en-US" sz="2800" b="1" i="1" dirty="0" smtClean="0">
                <a:solidFill>
                  <a:srgbClr val="6600CC"/>
                </a:solidFill>
                <a:effectLst>
                  <a:outerShdw blurRad="38100" dist="38100" dir="2700000" algn="tl">
                    <a:srgbClr val="000000">
                      <a:alpha val="43137"/>
                    </a:srgbClr>
                  </a:outerShdw>
                </a:effectLst>
                <a:latin typeface="Euphemia" pitchFamily="34" charset="0"/>
              </a:rPr>
              <a:t>Special Requests</a:t>
            </a:r>
          </a:p>
          <a:p>
            <a:r>
              <a:rPr lang="en-US" sz="4000" dirty="0" smtClean="0">
                <a:solidFill>
                  <a:schemeClr val="accent2">
                    <a:lumMod val="75000"/>
                  </a:schemeClr>
                </a:solidFill>
                <a:effectLst>
                  <a:outerShdw blurRad="38100" dist="38100" dir="2700000" algn="tl">
                    <a:srgbClr val="000000">
                      <a:alpha val="43137"/>
                    </a:srgbClr>
                  </a:outerShdw>
                </a:effectLst>
              </a:rPr>
              <a:t>                        </a:t>
            </a:r>
            <a:r>
              <a:rPr lang="en-US" sz="4000" dirty="0" smtClean="0">
                <a:solidFill>
                  <a:schemeClr val="accent2">
                    <a:lumMod val="75000"/>
                  </a:schemeClr>
                </a:solidFill>
              </a:rPr>
              <a:t>Life After AmeriCorps</a:t>
            </a:r>
            <a:r>
              <a:rPr lang="en-US" sz="4000" dirty="0" smtClean="0"/>
              <a:t>      </a:t>
            </a:r>
            <a:r>
              <a:rPr lang="en-US" sz="4000" b="1" i="1" dirty="0" smtClean="0">
                <a:solidFill>
                  <a:srgbClr val="FF0000"/>
                </a:solidFill>
              </a:rPr>
              <a:t> Civic Reflection</a:t>
            </a:r>
            <a:r>
              <a:rPr lang="en-US" sz="4000" b="1" i="1" dirty="0" smtClean="0"/>
              <a:t>         </a:t>
            </a:r>
            <a:r>
              <a:rPr lang="en-US" sz="4000" b="1" i="1" dirty="0" smtClean="0">
                <a:latin typeface="Matura MT Script Capitals" pitchFamily="66" charset="0"/>
              </a:rPr>
              <a:t>    </a:t>
            </a:r>
            <a:r>
              <a:rPr lang="en-US" sz="4000" i="1" spc="600" dirty="0" smtClean="0">
                <a:solidFill>
                  <a:srgbClr val="00B050"/>
                </a:solidFill>
                <a:effectLst>
                  <a:outerShdw blurRad="38100" dist="38100" dir="2700000" algn="tl">
                    <a:srgbClr val="000000">
                      <a:alpha val="43137"/>
                    </a:srgbClr>
                  </a:outerShdw>
                </a:effectLst>
                <a:latin typeface="Matura MT Script Capitals" pitchFamily="66" charset="0"/>
              </a:rPr>
              <a:t>Reporting </a:t>
            </a:r>
            <a:endParaRPr lang="en-US" sz="4000" i="1" spc="600" dirty="0">
              <a:solidFill>
                <a:srgbClr val="00B050"/>
              </a:solidFill>
              <a:effectLst>
                <a:outerShdw blurRad="38100" dist="38100" dir="2700000" algn="tl">
                  <a:srgbClr val="000000">
                    <a:alpha val="43137"/>
                  </a:srgbClr>
                </a:outerShdw>
              </a:effectLst>
              <a:latin typeface="Matura MT Script Capitals" pitchFamily="66" charset="0"/>
            </a:endParaRPr>
          </a:p>
        </p:txBody>
      </p:sp>
    </p:spTree>
    <p:extLst>
      <p:ext uri="{BB962C8B-B14F-4D97-AF65-F5344CB8AC3E}">
        <p14:creationId xmlns:p14="http://schemas.microsoft.com/office/powerpoint/2010/main" xmlns="" val="881956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smtClean="0"/>
              <a:t>Best Practices</a:t>
            </a:r>
            <a:endParaRPr lang="en-US" dirty="0"/>
          </a:p>
        </p:txBody>
      </p:sp>
      <p:pic>
        <p:nvPicPr>
          <p:cNvPr id="6145" name="Picture 1"/>
          <p:cNvPicPr>
            <a:picLocks noGrp="1" noChangeAspect="1" noChangeArrowheads="1"/>
          </p:cNvPicPr>
          <p:nvPr>
            <p:ph idx="1"/>
          </p:nvPr>
        </p:nvPicPr>
        <p:blipFill>
          <a:blip r:embed="rId3" cstate="print"/>
          <a:srcRect/>
          <a:stretch>
            <a:fillRect/>
          </a:stretch>
        </p:blipFill>
        <p:spPr bwMode="auto">
          <a:xfrm>
            <a:off x="1620457" y="1492499"/>
            <a:ext cx="6204030" cy="4827278"/>
          </a:xfrm>
          <a:prstGeom prst="rect">
            <a:avLst/>
          </a:prstGeom>
          <a:noFill/>
          <a:ln w="9525">
            <a:noFill/>
            <a:miter lim="800000"/>
            <a:headEnd/>
            <a:tailEnd/>
          </a:ln>
        </p:spPr>
      </p:pic>
      <p:sp>
        <p:nvSpPr>
          <p:cNvPr id="6" name="TextBox 5"/>
          <p:cNvSpPr txBox="1"/>
          <p:nvPr/>
        </p:nvSpPr>
        <p:spPr>
          <a:xfrm>
            <a:off x="7976987" y="1003262"/>
            <a:ext cx="4052968" cy="6109365"/>
          </a:xfrm>
          <a:prstGeom prst="rect">
            <a:avLst/>
          </a:prstGeom>
          <a:noFill/>
          <a:ln>
            <a:noFill/>
          </a:ln>
        </p:spPr>
        <p:txBody>
          <a:bodyPr wrap="square" rtlCol="0" anchor="ctr" anchorCtr="1">
            <a:spAutoFit/>
          </a:bodyPr>
          <a:lstStyle/>
          <a:p>
            <a:pPr algn="ctr"/>
            <a:r>
              <a:rPr lang="en-US" sz="2400" b="1" u="sng" spc="250" dirty="0" smtClean="0">
                <a:solidFill>
                  <a:srgbClr val="FF0000"/>
                </a:solidFill>
                <a:effectLst>
                  <a:outerShdw blurRad="38100" dist="38100" dir="2700000" algn="tl">
                    <a:srgbClr val="000000">
                      <a:alpha val="43137"/>
                    </a:srgbClr>
                  </a:outerShdw>
                </a:effectLst>
              </a:rPr>
              <a:t>Tips:</a:t>
            </a:r>
          </a:p>
          <a:p>
            <a:pPr algn="ctr"/>
            <a:endParaRPr lang="en-US" sz="800" b="1" u="sng" dirty="0" smtClean="0"/>
          </a:p>
          <a:p>
            <a:pPr>
              <a:buFont typeface="Wingdings" pitchFamily="2" charset="2"/>
              <a:buChar char="ü"/>
            </a:pPr>
            <a:r>
              <a:rPr lang="en-US" sz="1700" dirty="0" smtClean="0"/>
              <a:t>   Make sure that partner sites </a:t>
            </a:r>
          </a:p>
          <a:p>
            <a:r>
              <a:rPr lang="en-US" sz="1700" dirty="0" smtClean="0"/>
              <a:t>      are aware of training dates </a:t>
            </a:r>
          </a:p>
          <a:p>
            <a:pPr>
              <a:buFont typeface="Wingdings" pitchFamily="2" charset="2"/>
              <a:buChar char="ü"/>
            </a:pPr>
            <a:r>
              <a:rPr lang="en-US" sz="1700" dirty="0" smtClean="0"/>
              <a:t>   Start planning early for</a:t>
            </a:r>
          </a:p>
          <a:p>
            <a:r>
              <a:rPr lang="en-US" sz="1700" dirty="0" smtClean="0"/>
              <a:t>      required trainings</a:t>
            </a:r>
          </a:p>
          <a:p>
            <a:pPr>
              <a:buFont typeface="Wingdings" pitchFamily="2" charset="2"/>
              <a:buChar char="ü"/>
            </a:pPr>
            <a:r>
              <a:rPr lang="en-US" sz="1700" dirty="0" smtClean="0"/>
              <a:t>   Give your 2</a:t>
            </a:r>
            <a:r>
              <a:rPr lang="en-US" sz="1700" baseline="30000" dirty="0" smtClean="0"/>
              <a:t>nd</a:t>
            </a:r>
            <a:r>
              <a:rPr lang="en-US" sz="1700" dirty="0" smtClean="0"/>
              <a:t> year members </a:t>
            </a:r>
          </a:p>
          <a:p>
            <a:r>
              <a:rPr lang="en-US" sz="1700" dirty="0" smtClean="0"/>
              <a:t>      leadership opportunities as</a:t>
            </a:r>
          </a:p>
          <a:p>
            <a:r>
              <a:rPr lang="en-US" sz="1700" dirty="0" smtClean="0"/>
              <a:t>      trainers, mentors and leaders</a:t>
            </a:r>
          </a:p>
          <a:p>
            <a:r>
              <a:rPr lang="en-US" sz="1700" dirty="0" smtClean="0"/>
              <a:t>      of service projects</a:t>
            </a:r>
          </a:p>
          <a:p>
            <a:pPr>
              <a:buFont typeface="Wingdings" pitchFamily="2" charset="2"/>
              <a:buChar char="ü"/>
            </a:pPr>
            <a:r>
              <a:rPr lang="en-US" sz="1700" dirty="0" smtClean="0"/>
              <a:t>    Spend your first two weeks</a:t>
            </a:r>
          </a:p>
          <a:p>
            <a:r>
              <a:rPr lang="en-US" sz="1700" dirty="0" smtClean="0"/>
              <a:t>       getting required trainings</a:t>
            </a:r>
          </a:p>
          <a:p>
            <a:r>
              <a:rPr lang="en-US" sz="1700" dirty="0" smtClean="0"/>
              <a:t>       done, especially First    </a:t>
            </a:r>
          </a:p>
          <a:p>
            <a:r>
              <a:rPr lang="en-US" sz="1700" dirty="0" smtClean="0"/>
              <a:t>       Aid/CPR.</a:t>
            </a:r>
          </a:p>
          <a:p>
            <a:pPr>
              <a:buFont typeface="Wingdings" pitchFamily="2" charset="2"/>
              <a:buChar char="ü"/>
            </a:pPr>
            <a:r>
              <a:rPr lang="en-US" sz="1700" dirty="0" smtClean="0"/>
              <a:t>    Set benchmarks for </a:t>
            </a:r>
          </a:p>
          <a:p>
            <a:r>
              <a:rPr lang="en-US" sz="1700" dirty="0" smtClean="0"/>
              <a:t>       evaluation early</a:t>
            </a:r>
          </a:p>
          <a:p>
            <a:pPr>
              <a:buFont typeface="Wingdings" pitchFamily="2" charset="2"/>
              <a:buChar char="ü"/>
            </a:pPr>
            <a:r>
              <a:rPr lang="en-US" sz="1700" dirty="0" smtClean="0"/>
              <a:t>    Check in with members, site</a:t>
            </a:r>
          </a:p>
          <a:p>
            <a:r>
              <a:rPr lang="en-US" sz="1700" dirty="0" smtClean="0"/>
              <a:t>       supervisors and partners    </a:t>
            </a:r>
          </a:p>
          <a:p>
            <a:r>
              <a:rPr lang="en-US" sz="1700" dirty="0" smtClean="0"/>
              <a:t>       often</a:t>
            </a:r>
          </a:p>
          <a:p>
            <a:pPr>
              <a:buFont typeface="Wingdings" pitchFamily="2" charset="2"/>
              <a:buChar char="ü"/>
            </a:pPr>
            <a:r>
              <a:rPr lang="en-US" sz="1700" dirty="0" smtClean="0"/>
              <a:t>    Recognize excellence      </a:t>
            </a:r>
          </a:p>
          <a:p>
            <a:r>
              <a:rPr lang="en-US" sz="1700" dirty="0" smtClean="0"/>
              <a:t>       often</a:t>
            </a:r>
          </a:p>
          <a:p>
            <a:endParaRPr lang="en-US" dirty="0" smtClean="0"/>
          </a:p>
          <a:p>
            <a:r>
              <a:rPr lang="en-US" dirty="0" smtClean="0"/>
              <a:t>	</a:t>
            </a:r>
            <a:endParaRPr lang="en-US" dirty="0"/>
          </a:p>
        </p:txBody>
      </p:sp>
    </p:spTree>
    <p:extLst>
      <p:ext uri="{BB962C8B-B14F-4D97-AF65-F5344CB8AC3E}">
        <p14:creationId xmlns:p14="http://schemas.microsoft.com/office/powerpoint/2010/main" xmlns="" val="881956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3460521 (1)">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Idea design template" id="{C9C6C84C-31C8-4C76-8A44-8310A8257221}" vid="{45DD48F0-B408-4E69-8193-603DE231DF4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D081611-814B-4EEC-95CB-5163EF94D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TS103460521 (1)</Template>
  <TotalTime>0</TotalTime>
  <Words>2278</Words>
  <Application>Microsoft Office PowerPoint</Application>
  <PresentationFormat>Custom</PresentationFormat>
  <Paragraphs>240</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TS103460521 (1)</vt:lpstr>
      <vt:lpstr>From Good to Great!</vt:lpstr>
      <vt:lpstr>Learning Objectives</vt:lpstr>
      <vt:lpstr>Member Recruitment</vt:lpstr>
      <vt:lpstr>Recruiting Special Populations</vt:lpstr>
      <vt:lpstr>Track Activities to Maximize Results</vt:lpstr>
      <vt:lpstr>After Recruitment – What’s Next</vt:lpstr>
      <vt:lpstr>Top Choices &amp; Next Steps</vt:lpstr>
      <vt:lpstr>The New          Team</vt:lpstr>
      <vt:lpstr>Best Practices</vt:lpstr>
      <vt:lpstr>Use Your Tools!</vt:lpstr>
      <vt:lpstr>How to Build Exceptional Members &amp; Programs </vt:lpstr>
      <vt:lpstr>Slide 12</vt:lpstr>
      <vt:lpstr>Keeping the Energy &amp; Excitement</vt:lpstr>
      <vt:lpstr>Preparing Members for Life After AmeriCorps</vt:lpstr>
      <vt:lpstr>Celebrating the successes of the Corps is essential to retention, personal growth and program commitment!   Everyone likes to know that what they do matters!</vt:lpstr>
      <vt:lpstr>Roadblocks to Successful Service!</vt:lpstr>
      <vt:lpstr>Questions &amp; Answers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2013-02-07T16:25:25Z</dcterms:created>
  <dcterms:modified xsi:type="dcterms:W3CDTF">2013-03-11T02:56:54Z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TC034605219991</vt:lpwstr>
  </property>
</Properties>
</file>